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8" r:id="rId2"/>
  </p:sldMasterIdLst>
  <p:notesMasterIdLst>
    <p:notesMasterId r:id="rId35"/>
  </p:notesMasterIdLst>
  <p:sldIdLst>
    <p:sldId id="297" r:id="rId3"/>
    <p:sldId id="274" r:id="rId4"/>
    <p:sldId id="275" r:id="rId5"/>
    <p:sldId id="276" r:id="rId6"/>
    <p:sldId id="298" r:id="rId7"/>
    <p:sldId id="277" r:id="rId8"/>
    <p:sldId id="278" r:id="rId9"/>
    <p:sldId id="309" r:id="rId10"/>
    <p:sldId id="300" r:id="rId11"/>
    <p:sldId id="279" r:id="rId12"/>
    <p:sldId id="280" r:id="rId13"/>
    <p:sldId id="281" r:id="rId14"/>
    <p:sldId id="282" r:id="rId15"/>
    <p:sldId id="283" r:id="rId16"/>
    <p:sldId id="284" r:id="rId17"/>
    <p:sldId id="285" r:id="rId18"/>
    <p:sldId id="286" r:id="rId19"/>
    <p:sldId id="301" r:id="rId20"/>
    <p:sldId id="288" r:id="rId21"/>
    <p:sldId id="289" r:id="rId22"/>
    <p:sldId id="290" r:id="rId23"/>
    <p:sldId id="310" r:id="rId24"/>
    <p:sldId id="291" r:id="rId25"/>
    <p:sldId id="292" r:id="rId26"/>
    <p:sldId id="293" r:id="rId27"/>
    <p:sldId id="294" r:id="rId28"/>
    <p:sldId id="295" r:id="rId29"/>
    <p:sldId id="296" r:id="rId30"/>
    <p:sldId id="305" r:id="rId31"/>
    <p:sldId id="308" r:id="rId32"/>
    <p:sldId id="304" r:id="rId33"/>
    <p:sldId id="307" r:id="rId3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kVz3RvvDElglAt05sq3bkA==" hashData="EtsM6sqHscdB4Jui7qZ3q5r9sgs="/>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761"/>
    <a:srgbClr val="FB69B5"/>
    <a:srgbClr val="CC0000"/>
    <a:srgbClr val="FF99FF"/>
    <a:srgbClr val="FFFFFF"/>
    <a:srgbClr val="FF99CC"/>
    <a:srgbClr val="E5F16F"/>
    <a:srgbClr val="FF3300"/>
    <a:srgbClr val="FAF533"/>
    <a:srgbClr val="FF4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00" autoAdjust="0"/>
  </p:normalViewPr>
  <p:slideViewPr>
    <p:cSldViewPr>
      <p:cViewPr>
        <p:scale>
          <a:sx n="50" d="100"/>
          <a:sy n="50" d="100"/>
        </p:scale>
        <p:origin x="-1190" y="-1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242588-CF01-4CC1-BEA4-5B6F07744658}" type="datetimeFigureOut">
              <a:rPr lang="id-ID" smtClean="0"/>
              <a:t>19/11/2025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3970D3-027C-4883-AE03-046C3CF664A7}" type="slidenum">
              <a:rPr lang="id-ID" smtClean="0"/>
              <a:t>‹#›</a:t>
            </a:fld>
            <a:endParaRPr lang="id-ID"/>
          </a:p>
        </p:txBody>
      </p:sp>
    </p:spTree>
    <p:extLst>
      <p:ext uri="{BB962C8B-B14F-4D97-AF65-F5344CB8AC3E}">
        <p14:creationId xmlns:p14="http://schemas.microsoft.com/office/powerpoint/2010/main" val="363946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F3970D3-027C-4883-AE03-046C3CF664A7}" type="slidenum">
              <a:rPr lang="id-ID" smtClean="0"/>
              <a:t>20</a:t>
            </a:fld>
            <a:endParaRPr lang="id-ID"/>
          </a:p>
        </p:txBody>
      </p:sp>
    </p:spTree>
    <p:extLst>
      <p:ext uri="{BB962C8B-B14F-4D97-AF65-F5344CB8AC3E}">
        <p14:creationId xmlns:p14="http://schemas.microsoft.com/office/powerpoint/2010/main" val="2854405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136"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6" name="Group 6"/>
            <p:cNvGrpSpPr>
              <a:grpSpLocks/>
            </p:cNvGrpSpPr>
            <p:nvPr/>
          </p:nvGrpSpPr>
          <p:grpSpPr bwMode="auto">
            <a:xfrm>
              <a:off x="1313" y="187"/>
              <a:ext cx="4298"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32" name="Freeform 14"/>
                    <p:cNvSpPr>
                      <a:spLocks/>
                    </p:cNvSpPr>
                    <p:nvPr/>
                  </p:nvSpPr>
                  <p:spPr bwMode="hidden">
                    <a:xfrm rot="2711884">
                      <a:off x="4021" y="3150"/>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19"/>
                      <a:ext cx="1814" cy="347"/>
                    </a:xfrm>
                    <a:custGeom>
                      <a:avLst/>
                      <a:gdLst>
                        <a:gd name="T0" fmla="*/ 0 w 2736"/>
                        <a:gd name="T1" fmla="*/ 2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30" name="Freeform 17"/>
                    <p:cNvSpPr>
                      <a:spLocks/>
                    </p:cNvSpPr>
                    <p:nvPr/>
                  </p:nvSpPr>
                  <p:spPr bwMode="hidden">
                    <a:xfrm rot="2104081">
                      <a:off x="4353" y="2806"/>
                      <a:ext cx="974" cy="545"/>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3 h 791"/>
                        <a:gd name="T12" fmla="*/ 1 w 1769"/>
                        <a:gd name="T13" fmla="*/ 2 h 791"/>
                        <a:gd name="T14" fmla="*/ 1 w 1769"/>
                        <a:gd name="T15" fmla="*/ 2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6" cy="304"/>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8" name="Freeform 20"/>
                    <p:cNvSpPr>
                      <a:spLocks/>
                    </p:cNvSpPr>
                    <p:nvPr/>
                  </p:nvSpPr>
                  <p:spPr bwMode="hidden">
                    <a:xfrm rot="1582915">
                      <a:off x="4442" y="2420"/>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1 h 504"/>
                        <a:gd name="T2" fmla="*/ 1 w 2736"/>
                        <a:gd name="T3" fmla="*/ 1 h 504"/>
                        <a:gd name="T4" fmla="*/ 1 w 2736"/>
                        <a:gd name="T5" fmla="*/ 1 h 504"/>
                        <a:gd name="T6" fmla="*/ 2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6" name="Freeform 23"/>
                    <p:cNvSpPr>
                      <a:spLocks/>
                    </p:cNvSpPr>
                    <p:nvPr/>
                  </p:nvSpPr>
                  <p:spPr bwMode="hidden">
                    <a:xfrm rot="1080363">
                      <a:off x="4495" y="2037"/>
                      <a:ext cx="901" cy="52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4" name="Freeform 26"/>
                    <p:cNvSpPr>
                      <a:spLocks/>
                    </p:cNvSpPr>
                    <p:nvPr/>
                  </p:nvSpPr>
                  <p:spPr bwMode="hidden">
                    <a:xfrm rot="463793">
                      <a:off x="4470" y="1582"/>
                      <a:ext cx="830"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89"/>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2" name="Freeform 29"/>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0" name="Freeform 32"/>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9"/>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8" name="Freeform 35"/>
                    <p:cNvSpPr>
                      <a:spLocks/>
                    </p:cNvSpPr>
                    <p:nvPr/>
                  </p:nvSpPr>
                  <p:spPr bwMode="hidden">
                    <a:xfrm rot="18888116" flipH="1">
                      <a:off x="419" y="3272"/>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4" cy="347"/>
                    </a:xfrm>
                    <a:custGeom>
                      <a:avLst/>
                      <a:gdLst>
                        <a:gd name="T0" fmla="*/ 0 w 2736"/>
                        <a:gd name="T1" fmla="*/ 2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6" name="Freeform 38"/>
                    <p:cNvSpPr>
                      <a:spLocks/>
                    </p:cNvSpPr>
                    <p:nvPr/>
                  </p:nvSpPr>
                  <p:spPr bwMode="hidden">
                    <a:xfrm rot="19495919" flipH="1">
                      <a:off x="-5" y="2983"/>
                      <a:ext cx="974" cy="545"/>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3 h 791"/>
                        <a:gd name="T12" fmla="*/ 1 w 1769"/>
                        <a:gd name="T13" fmla="*/ 2 h 791"/>
                        <a:gd name="T14" fmla="*/ 1 w 1769"/>
                        <a:gd name="T15" fmla="*/ 2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6" cy="304"/>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4" name="Freeform 41"/>
                    <p:cNvSpPr>
                      <a:spLocks/>
                    </p:cNvSpPr>
                    <p:nvPr/>
                  </p:nvSpPr>
                  <p:spPr bwMode="hidden">
                    <a:xfrm rot="20017085" flipH="1">
                      <a:off x="-52" y="2597"/>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1" y="1813"/>
                      <a:ext cx="1677" cy="335"/>
                    </a:xfrm>
                    <a:custGeom>
                      <a:avLst/>
                      <a:gdLst>
                        <a:gd name="T0" fmla="*/ 0 w 2736"/>
                        <a:gd name="T1" fmla="*/ 1 h 504"/>
                        <a:gd name="T2" fmla="*/ 1 w 2736"/>
                        <a:gd name="T3" fmla="*/ 1 h 504"/>
                        <a:gd name="T4" fmla="*/ 1 w 2736"/>
                        <a:gd name="T5" fmla="*/ 1 h 504"/>
                        <a:gd name="T6" fmla="*/ 2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2" name="Freeform 44"/>
                    <p:cNvSpPr>
                      <a:spLocks/>
                    </p:cNvSpPr>
                    <p:nvPr/>
                  </p:nvSpPr>
                  <p:spPr bwMode="hidden">
                    <a:xfrm rot="20519637" flipH="1">
                      <a:off x="-74" y="2214"/>
                      <a:ext cx="901" cy="52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6" name="Group 183"/>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0" name="Freeform 47"/>
                    <p:cNvSpPr>
                      <a:spLocks/>
                    </p:cNvSpPr>
                    <p:nvPr/>
                  </p:nvSpPr>
                  <p:spPr bwMode="hidden">
                    <a:xfrm rot="21136207" flipH="1">
                      <a:off x="22" y="1759"/>
                      <a:ext cx="830"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5" y="1466"/>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8" name="Freeform 50"/>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1" y="1306"/>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6" name="Freeform 53"/>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3" y="1238"/>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4" name="Freeform 56"/>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5" y="1117"/>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2" name="Freeform 59"/>
                    <p:cNvSpPr>
                      <a:spLocks/>
                    </p:cNvSpPr>
                    <p:nvPr/>
                  </p:nvSpPr>
                  <p:spPr bwMode="hidden">
                    <a:xfrm rot="2028410" flipH="1">
                      <a:off x="911" y="58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0" name="Freeform 62"/>
                    <p:cNvSpPr>
                      <a:spLocks/>
                    </p:cNvSpPr>
                    <p:nvPr/>
                  </p:nvSpPr>
                  <p:spPr bwMode="hidden">
                    <a:xfrm rot="2664424" flipH="1">
                      <a:off x="1120" y="300"/>
                      <a:ext cx="67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8" name="Freeform 65"/>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6" name="Freeform 68"/>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2" y="1023"/>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4" name="Freeform 71"/>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2" name="Freeform 74"/>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sp>
                <p:nvSpPr>
                  <p:cNvPr id="56" name="Freeform 75"/>
                  <p:cNvSpPr>
                    <a:spLocks/>
                  </p:cNvSpPr>
                  <p:nvPr/>
                </p:nvSpPr>
                <p:spPr bwMode="hidden">
                  <a:xfrm rot="4578755" flipH="1">
                    <a:off x="2175" y="949"/>
                    <a:ext cx="1027" cy="14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57" name="Freeform 76"/>
                  <p:cNvSpPr>
                    <a:spLocks/>
                  </p:cNvSpPr>
                  <p:nvPr/>
                </p:nvSpPr>
                <p:spPr bwMode="hidden">
                  <a:xfrm rot="4578755" flipH="1">
                    <a:off x="2199" y="196"/>
                    <a:ext cx="552" cy="22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0" name="Freeform 79"/>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1" y="915"/>
                      <a:ext cx="1155"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88" name="Freeform 82"/>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0" name="Group 83"/>
                  <p:cNvGrpSpPr>
                    <a:grpSpLocks/>
                  </p:cNvGrpSpPr>
                  <p:nvPr/>
                </p:nvGrpSpPr>
                <p:grpSpPr bwMode="auto">
                  <a:xfrm>
                    <a:off x="2804" y="4"/>
                    <a:ext cx="243" cy="1448"/>
                    <a:chOff x="2730" y="32"/>
                    <a:chExt cx="243" cy="1448"/>
                  </a:xfrm>
                </p:grpSpPr>
                <p:sp>
                  <p:nvSpPr>
                    <p:cNvPr id="85" name="Freeform 222"/>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86" name="Freeform 223"/>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0" y="2475"/>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84" name="Freeform 88"/>
                    <p:cNvSpPr>
                      <a:spLocks/>
                    </p:cNvSpPr>
                    <p:nvPr/>
                  </p:nvSpPr>
                  <p:spPr bwMode="hidden">
                    <a:xfrm rot="18335692" flipH="1">
                      <a:off x="725" y="3512"/>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67" y="2578"/>
                      <a:ext cx="159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82" name="Freeform 91"/>
                    <p:cNvSpPr>
                      <a:spLocks/>
                    </p:cNvSpPr>
                    <p:nvPr/>
                  </p:nvSpPr>
                  <p:spPr bwMode="hidden">
                    <a:xfrm rot="17542885" flipH="1">
                      <a:off x="1272" y="3636"/>
                      <a:ext cx="856" cy="490"/>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42" y="2695"/>
                      <a:ext cx="1711" cy="301"/>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80" name="Freeform 94"/>
                    <p:cNvSpPr>
                      <a:spLocks/>
                    </p:cNvSpPr>
                    <p:nvPr/>
                  </p:nvSpPr>
                  <p:spPr bwMode="hidden">
                    <a:xfrm rot="16782062" flipH="1">
                      <a:off x="1734" y="3898"/>
                      <a:ext cx="918" cy="473"/>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8" y="2423"/>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78" name="Freeform 97"/>
                    <p:cNvSpPr>
                      <a:spLocks/>
                    </p:cNvSpPr>
                    <p:nvPr/>
                  </p:nvSpPr>
                  <p:spPr bwMode="hidden">
                    <a:xfrm rot="3144576">
                      <a:off x="3751" y="3436"/>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6" y="2541"/>
                      <a:ext cx="1650" cy="299"/>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76" name="Freeform 100"/>
                    <p:cNvSpPr>
                      <a:spLocks/>
                    </p:cNvSpPr>
                    <p:nvPr/>
                  </p:nvSpPr>
                  <p:spPr bwMode="hidden">
                    <a:xfrm rot="3745735">
                      <a:off x="3387" y="3615"/>
                      <a:ext cx="885" cy="469"/>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8" y="2661"/>
                      <a:ext cx="1601" cy="24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74" name="Freeform 103"/>
                    <p:cNvSpPr>
                      <a:spLocks/>
                    </p:cNvSpPr>
                    <p:nvPr/>
                  </p:nvSpPr>
                  <p:spPr bwMode="hidden">
                    <a:xfrm rot="4286818">
                      <a:off x="3002" y="3747"/>
                      <a:ext cx="85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4"/>
                      <a:ext cx="1471" cy="24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72" name="Freeform 106"/>
                    <p:cNvSpPr>
                      <a:spLocks/>
                    </p:cNvSpPr>
                    <p:nvPr/>
                  </p:nvSpPr>
                  <p:spPr bwMode="hidden">
                    <a:xfrm rot="4898956">
                      <a:off x="2636" y="3732"/>
                      <a:ext cx="79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0" y="2760"/>
                      <a:ext cx="1437" cy="188"/>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70" name="Freeform 109"/>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6" y="456"/>
                    <a:ext cx="2567" cy="2046"/>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27" name="Arc 113"/>
                  <p:cNvSpPr>
                    <a:spLocks/>
                  </p:cNvSpPr>
                  <p:nvPr/>
                </p:nvSpPr>
                <p:spPr bwMode="hidden">
                  <a:xfrm flipH="1">
                    <a:off x="388" y="1601"/>
                    <a:ext cx="2016" cy="2379"/>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28" name="Arc 114"/>
                  <p:cNvSpPr>
                    <a:spLocks/>
                  </p:cNvSpPr>
                  <p:nvPr/>
                </p:nvSpPr>
                <p:spPr bwMode="hidden">
                  <a:xfrm>
                    <a:off x="3029" y="1181"/>
                    <a:ext cx="1426"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29" name="Arc 115"/>
                  <p:cNvSpPr>
                    <a:spLocks/>
                  </p:cNvSpPr>
                  <p:nvPr/>
                </p:nvSpPr>
                <p:spPr bwMode="hidden">
                  <a:xfrm flipH="1">
                    <a:off x="74" y="813"/>
                    <a:ext cx="2540" cy="2379"/>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30" name="Arc 116"/>
                  <p:cNvSpPr>
                    <a:spLocks/>
                  </p:cNvSpPr>
                  <p:nvPr/>
                </p:nvSpPr>
                <p:spPr bwMode="hidden">
                  <a:xfrm flipH="1">
                    <a:off x="790" y="313"/>
                    <a:ext cx="1850" cy="2304"/>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31" name="Arc 117"/>
                  <p:cNvSpPr>
                    <a:spLocks/>
                  </p:cNvSpPr>
                  <p:nvPr/>
                </p:nvSpPr>
                <p:spPr bwMode="hidden">
                  <a:xfrm>
                    <a:off x="2763" y="1281"/>
                    <a:ext cx="764" cy="23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32" name="Freeform 118"/>
                  <p:cNvSpPr>
                    <a:spLocks/>
                  </p:cNvSpPr>
                  <p:nvPr/>
                </p:nvSpPr>
                <p:spPr bwMode="hidden">
                  <a:xfrm flipH="1">
                    <a:off x="1800" y="438"/>
                    <a:ext cx="418" cy="1524"/>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1 w 776"/>
                      <a:gd name="T11" fmla="*/ 1 h 2368"/>
                      <a:gd name="T12" fmla="*/ 1 w 776"/>
                      <a:gd name="T13" fmla="*/ 1 h 2368"/>
                      <a:gd name="T14" fmla="*/ 1 w 776"/>
                      <a:gd name="T15" fmla="*/ 1 h 2368"/>
                      <a:gd name="T16" fmla="*/ 1 w 776"/>
                      <a:gd name="T17" fmla="*/ 1 h 2368"/>
                      <a:gd name="T18" fmla="*/ 1 w 776"/>
                      <a:gd name="T19" fmla="*/ 1 h 2368"/>
                      <a:gd name="T20" fmla="*/ 1 w 776"/>
                      <a:gd name="T21" fmla="*/ 1 h 2368"/>
                      <a:gd name="T22" fmla="*/ 1 w 776"/>
                      <a:gd name="T23" fmla="*/ 1 h 2368"/>
                      <a:gd name="T24" fmla="*/ 1 w 776"/>
                      <a:gd name="T25" fmla="*/ 1 h 2368"/>
                      <a:gd name="T26" fmla="*/ 1 w 776"/>
                      <a:gd name="T27" fmla="*/ 2 h 2368"/>
                      <a:gd name="T28" fmla="*/ 1 w 776"/>
                      <a:gd name="T29" fmla="*/ 2 h 2368"/>
                      <a:gd name="T30" fmla="*/ 1 w 776"/>
                      <a:gd name="T31" fmla="*/ 2 h 2368"/>
                      <a:gd name="T32" fmla="*/ 1 w 776"/>
                      <a:gd name="T33" fmla="*/ 2 h 2368"/>
                      <a:gd name="T34" fmla="*/ 1 w 776"/>
                      <a:gd name="T35" fmla="*/ 2 h 2368"/>
                      <a:gd name="T36" fmla="*/ 1 w 776"/>
                      <a:gd name="T37" fmla="*/ 3 h 2368"/>
                      <a:gd name="T38" fmla="*/ 1 w 776"/>
                      <a:gd name="T39" fmla="*/ 3 h 2368"/>
                      <a:gd name="T40" fmla="*/ 1 w 776"/>
                      <a:gd name="T41" fmla="*/ 3 h 2368"/>
                      <a:gd name="T42" fmla="*/ 1 w 776"/>
                      <a:gd name="T43" fmla="*/ 3 h 2368"/>
                      <a:gd name="T44" fmla="*/ 1 w 776"/>
                      <a:gd name="T45" fmla="*/ 3 h 2368"/>
                      <a:gd name="T46" fmla="*/ 1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sp>
              <p:nvSpPr>
                <p:cNvPr id="25" name="Freeform 119"/>
                <p:cNvSpPr>
                  <a:spLocks/>
                </p:cNvSpPr>
                <p:nvPr/>
              </p:nvSpPr>
              <p:spPr bwMode="hidden">
                <a:xfrm rot="-1346631">
                  <a:off x="3280" y="1529"/>
                  <a:ext cx="442"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grpSp>
          <p:nvGrpSpPr>
            <p:cNvPr id="7" name="Group 120"/>
            <p:cNvGrpSpPr>
              <a:grpSpLocks/>
            </p:cNvGrpSpPr>
            <p:nvPr/>
          </p:nvGrpSpPr>
          <p:grpSpPr bwMode="auto">
            <a:xfrm>
              <a:off x="1476" y="449"/>
              <a:ext cx="4038" cy="2966"/>
              <a:chOff x="210" y="337"/>
              <a:chExt cx="5198" cy="3818"/>
            </a:xfrm>
          </p:grpSpPr>
          <p:sp>
            <p:nvSpPr>
              <p:cNvPr id="8" name="Freeform 121"/>
              <p:cNvSpPr>
                <a:spLocks/>
              </p:cNvSpPr>
              <p:nvPr/>
            </p:nvSpPr>
            <p:spPr bwMode="hidden">
              <a:xfrm flipH="1">
                <a:off x="1934" y="2382"/>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1 w 776"/>
                  <a:gd name="T11" fmla="*/ 1 h 2368"/>
                  <a:gd name="T12" fmla="*/ 1 w 776"/>
                  <a:gd name="T13" fmla="*/ 1 h 2368"/>
                  <a:gd name="T14" fmla="*/ 1 w 776"/>
                  <a:gd name="T15" fmla="*/ 1 h 2368"/>
                  <a:gd name="T16" fmla="*/ 1 w 776"/>
                  <a:gd name="T17" fmla="*/ 1 h 2368"/>
                  <a:gd name="T18" fmla="*/ 1 w 776"/>
                  <a:gd name="T19" fmla="*/ 1 h 2368"/>
                  <a:gd name="T20" fmla="*/ 1 w 776"/>
                  <a:gd name="T21" fmla="*/ 1 h 2368"/>
                  <a:gd name="T22" fmla="*/ 1 w 776"/>
                  <a:gd name="T23" fmla="*/ 1 h 2368"/>
                  <a:gd name="T24" fmla="*/ 1 w 776"/>
                  <a:gd name="T25" fmla="*/ 1 h 2368"/>
                  <a:gd name="T26" fmla="*/ 1 w 776"/>
                  <a:gd name="T27" fmla="*/ 1 h 2368"/>
                  <a:gd name="T28" fmla="*/ 1 w 776"/>
                  <a:gd name="T29" fmla="*/ 1 h 2368"/>
                  <a:gd name="T30" fmla="*/ 1 w 776"/>
                  <a:gd name="T31" fmla="*/ 1 h 2368"/>
                  <a:gd name="T32" fmla="*/ 1 w 776"/>
                  <a:gd name="T33" fmla="*/ 1 h 2368"/>
                  <a:gd name="T34" fmla="*/ 1 w 776"/>
                  <a:gd name="T35" fmla="*/ 1 h 2368"/>
                  <a:gd name="T36" fmla="*/ 1 w 776"/>
                  <a:gd name="T37" fmla="*/ 1 h 2368"/>
                  <a:gd name="T38" fmla="*/ 1 w 776"/>
                  <a:gd name="T39" fmla="*/ 1 h 2368"/>
                  <a:gd name="T40" fmla="*/ 1 w 776"/>
                  <a:gd name="T41" fmla="*/ 1 h 2368"/>
                  <a:gd name="T42" fmla="*/ 1 w 776"/>
                  <a:gd name="T43" fmla="*/ 1 h 2368"/>
                  <a:gd name="T44" fmla="*/ 1 w 776"/>
                  <a:gd name="T45" fmla="*/ 1 h 2368"/>
                  <a:gd name="T46" fmla="*/ 1 w 776"/>
                  <a:gd name="T47" fmla="*/ 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9" name="Arc 122"/>
              <p:cNvSpPr>
                <a:spLocks/>
              </p:cNvSpPr>
              <p:nvPr/>
            </p:nvSpPr>
            <p:spPr bwMode="hidden">
              <a:xfrm flipH="1">
                <a:off x="1054" y="1851"/>
                <a:ext cx="2122" cy="2304"/>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0" name="Arc 123"/>
              <p:cNvSpPr>
                <a:spLocks/>
              </p:cNvSpPr>
              <p:nvPr/>
            </p:nvSpPr>
            <p:spPr bwMode="hidden">
              <a:xfrm flipH="1">
                <a:off x="1266" y="1480"/>
                <a:ext cx="1244" cy="237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1" name="Arc 124"/>
              <p:cNvSpPr>
                <a:spLocks/>
              </p:cNvSpPr>
              <p:nvPr/>
            </p:nvSpPr>
            <p:spPr bwMode="hidden">
              <a:xfrm flipH="1">
                <a:off x="210" y="1168"/>
                <a:ext cx="2376" cy="237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2" name="Arc 125"/>
              <p:cNvSpPr>
                <a:spLocks/>
              </p:cNvSpPr>
              <p:nvPr/>
            </p:nvSpPr>
            <p:spPr bwMode="hidden">
              <a:xfrm>
                <a:off x="2840" y="1503"/>
                <a:ext cx="381"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3" name="Arc 126"/>
              <p:cNvSpPr>
                <a:spLocks/>
              </p:cNvSpPr>
              <p:nvPr/>
            </p:nvSpPr>
            <p:spPr bwMode="hidden">
              <a:xfrm>
                <a:off x="2940" y="1492"/>
                <a:ext cx="1004"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4" name="Freeform 127"/>
              <p:cNvSpPr>
                <a:spLocks/>
              </p:cNvSpPr>
              <p:nvPr/>
            </p:nvSpPr>
            <p:spPr bwMode="hidden">
              <a:xfrm>
                <a:off x="3301" y="2635"/>
                <a:ext cx="485" cy="1479"/>
              </a:xfrm>
              <a:custGeom>
                <a:avLst/>
                <a:gdLst>
                  <a:gd name="T0" fmla="*/ 0 w 776"/>
                  <a:gd name="T1" fmla="*/ 1 h 2368"/>
                  <a:gd name="T2" fmla="*/ 1 w 776"/>
                  <a:gd name="T3" fmla="*/ 1 h 2368"/>
                  <a:gd name="T4" fmla="*/ 1 w 776"/>
                  <a:gd name="T5" fmla="*/ 1 h 2368"/>
                  <a:gd name="T6" fmla="*/ 1 w 776"/>
                  <a:gd name="T7" fmla="*/ 1 h 2368"/>
                  <a:gd name="T8" fmla="*/ 1 w 776"/>
                  <a:gd name="T9" fmla="*/ 1 h 2368"/>
                  <a:gd name="T10" fmla="*/ 1 w 776"/>
                  <a:gd name="T11" fmla="*/ 1 h 2368"/>
                  <a:gd name="T12" fmla="*/ 1 w 776"/>
                  <a:gd name="T13" fmla="*/ 1 h 2368"/>
                  <a:gd name="T14" fmla="*/ 1 w 776"/>
                  <a:gd name="T15" fmla="*/ 1 h 2368"/>
                  <a:gd name="T16" fmla="*/ 1 w 776"/>
                  <a:gd name="T17" fmla="*/ 1 h 2368"/>
                  <a:gd name="T18" fmla="*/ 1 w 776"/>
                  <a:gd name="T19" fmla="*/ 1 h 2368"/>
                  <a:gd name="T20" fmla="*/ 1 w 776"/>
                  <a:gd name="T21" fmla="*/ 1 h 2368"/>
                  <a:gd name="T22" fmla="*/ 1 w 776"/>
                  <a:gd name="T23" fmla="*/ 1 h 2368"/>
                  <a:gd name="T24" fmla="*/ 1 w 776"/>
                  <a:gd name="T25" fmla="*/ 1 h 2368"/>
                  <a:gd name="T26" fmla="*/ 1 w 776"/>
                  <a:gd name="T27" fmla="*/ 1 h 2368"/>
                  <a:gd name="T28" fmla="*/ 1 w 776"/>
                  <a:gd name="T29" fmla="*/ 1 h 2368"/>
                  <a:gd name="T30" fmla="*/ 1 w 776"/>
                  <a:gd name="T31" fmla="*/ 1 h 2368"/>
                  <a:gd name="T32" fmla="*/ 1 w 776"/>
                  <a:gd name="T33" fmla="*/ 1 h 2368"/>
                  <a:gd name="T34" fmla="*/ 1 w 776"/>
                  <a:gd name="T35" fmla="*/ 1 h 2368"/>
                  <a:gd name="T36" fmla="*/ 1 w 776"/>
                  <a:gd name="T37" fmla="*/ 1 h 2368"/>
                  <a:gd name="T38" fmla="*/ 1 w 776"/>
                  <a:gd name="T39" fmla="*/ 1 h 2368"/>
                  <a:gd name="T40" fmla="*/ 1 w 776"/>
                  <a:gd name="T41" fmla="*/ 1 h 2368"/>
                  <a:gd name="T42" fmla="*/ 1 w 776"/>
                  <a:gd name="T43" fmla="*/ 1 h 2368"/>
                  <a:gd name="T44" fmla="*/ 1 w 776"/>
                  <a:gd name="T45" fmla="*/ 1 h 2368"/>
                  <a:gd name="T46" fmla="*/ 1 w 776"/>
                  <a:gd name="T47" fmla="*/ 2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5" name="Freeform 128"/>
              <p:cNvSpPr>
                <a:spLocks/>
              </p:cNvSpPr>
              <p:nvPr/>
            </p:nvSpPr>
            <p:spPr bwMode="hidden">
              <a:xfrm rot="19660755" flipV="1">
                <a:off x="2546" y="2150"/>
                <a:ext cx="442"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6" name="Freeform 129"/>
              <p:cNvSpPr>
                <a:spLocks/>
              </p:cNvSpPr>
              <p:nvPr/>
            </p:nvSpPr>
            <p:spPr bwMode="hidden">
              <a:xfrm flipH="1">
                <a:off x="489" y="2504"/>
                <a:ext cx="1085" cy="1524"/>
              </a:xfrm>
              <a:custGeom>
                <a:avLst/>
                <a:gdLst>
                  <a:gd name="T0" fmla="*/ 0 w 776"/>
                  <a:gd name="T1" fmla="*/ 1 h 2368"/>
                  <a:gd name="T2" fmla="*/ 36704 w 776"/>
                  <a:gd name="T3" fmla="*/ 1 h 2368"/>
                  <a:gd name="T4" fmla="*/ 14561 w 776"/>
                  <a:gd name="T5" fmla="*/ 1 h 2368"/>
                  <a:gd name="T6" fmla="*/ 51319 w 776"/>
                  <a:gd name="T7" fmla="*/ 1 h 2368"/>
                  <a:gd name="T8" fmla="*/ 29271 w 776"/>
                  <a:gd name="T9" fmla="*/ 1 h 2368"/>
                  <a:gd name="T10" fmla="*/ 58615 w 776"/>
                  <a:gd name="T11" fmla="*/ 1 h 2368"/>
                  <a:gd name="T12" fmla="*/ 43910 w 776"/>
                  <a:gd name="T13" fmla="*/ 1 h 2368"/>
                  <a:gd name="T14" fmla="*/ 73219 w 776"/>
                  <a:gd name="T15" fmla="*/ 1 h 2368"/>
                  <a:gd name="T16" fmla="*/ 58615 w 776"/>
                  <a:gd name="T17" fmla="*/ 1 h 2368"/>
                  <a:gd name="T18" fmla="*/ 80586 w 776"/>
                  <a:gd name="T19" fmla="*/ 1 h 2368"/>
                  <a:gd name="T20" fmla="*/ 73219 w 776"/>
                  <a:gd name="T21" fmla="*/ 1 h 2368"/>
                  <a:gd name="T22" fmla="*/ 87857 w 776"/>
                  <a:gd name="T23" fmla="*/ 1 h 2368"/>
                  <a:gd name="T24" fmla="*/ 87857 w 776"/>
                  <a:gd name="T25" fmla="*/ 1 h 2368"/>
                  <a:gd name="T26" fmla="*/ 102527 w 776"/>
                  <a:gd name="T27" fmla="*/ 2 h 2368"/>
                  <a:gd name="T28" fmla="*/ 95147 w 776"/>
                  <a:gd name="T29" fmla="*/ 2 h 2368"/>
                  <a:gd name="T30" fmla="*/ 109905 w 776"/>
                  <a:gd name="T31" fmla="*/ 2 h 2368"/>
                  <a:gd name="T32" fmla="*/ 102527 w 776"/>
                  <a:gd name="T33" fmla="*/ 2 h 2368"/>
                  <a:gd name="T34" fmla="*/ 109905 w 776"/>
                  <a:gd name="T35" fmla="*/ 2 h 2368"/>
                  <a:gd name="T36" fmla="*/ 102527 w 776"/>
                  <a:gd name="T37" fmla="*/ 3 h 2368"/>
                  <a:gd name="T38" fmla="*/ 117236 w 776"/>
                  <a:gd name="T39" fmla="*/ 3 h 2368"/>
                  <a:gd name="T40" fmla="*/ 109905 w 776"/>
                  <a:gd name="T41" fmla="*/ 3 h 2368"/>
                  <a:gd name="T42" fmla="*/ 117236 w 776"/>
                  <a:gd name="T43" fmla="*/ 3 h 2368"/>
                  <a:gd name="T44" fmla="*/ 109905 w 776"/>
                  <a:gd name="T45" fmla="*/ 3 h 2368"/>
                  <a:gd name="T46" fmla="*/ 117236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7" name="Freeform 130"/>
              <p:cNvSpPr>
                <a:spLocks/>
              </p:cNvSpPr>
              <p:nvPr/>
            </p:nvSpPr>
            <p:spPr bwMode="hidden">
              <a:xfrm flipH="1">
                <a:off x="1000" y="893"/>
                <a:ext cx="696" cy="1524"/>
              </a:xfrm>
              <a:custGeom>
                <a:avLst/>
                <a:gdLst>
                  <a:gd name="T0" fmla="*/ 0 w 776"/>
                  <a:gd name="T1" fmla="*/ 1 h 2368"/>
                  <a:gd name="T2" fmla="*/ 47 w 776"/>
                  <a:gd name="T3" fmla="*/ 1 h 2368"/>
                  <a:gd name="T4" fmla="*/ 19 w 776"/>
                  <a:gd name="T5" fmla="*/ 1 h 2368"/>
                  <a:gd name="T6" fmla="*/ 66 w 776"/>
                  <a:gd name="T7" fmla="*/ 1 h 2368"/>
                  <a:gd name="T8" fmla="*/ 38 w 776"/>
                  <a:gd name="T9" fmla="*/ 1 h 2368"/>
                  <a:gd name="T10" fmla="*/ 74 w 776"/>
                  <a:gd name="T11" fmla="*/ 1 h 2368"/>
                  <a:gd name="T12" fmla="*/ 57 w 776"/>
                  <a:gd name="T13" fmla="*/ 1 h 2368"/>
                  <a:gd name="T14" fmla="*/ 93 w 776"/>
                  <a:gd name="T15" fmla="*/ 1 h 2368"/>
                  <a:gd name="T16" fmla="*/ 74 w 776"/>
                  <a:gd name="T17" fmla="*/ 1 h 2368"/>
                  <a:gd name="T18" fmla="*/ 104 w 776"/>
                  <a:gd name="T19" fmla="*/ 1 h 2368"/>
                  <a:gd name="T20" fmla="*/ 93 w 776"/>
                  <a:gd name="T21" fmla="*/ 1 h 2368"/>
                  <a:gd name="T22" fmla="*/ 113 w 776"/>
                  <a:gd name="T23" fmla="*/ 1 h 2368"/>
                  <a:gd name="T24" fmla="*/ 113 w 776"/>
                  <a:gd name="T25" fmla="*/ 1 h 2368"/>
                  <a:gd name="T26" fmla="*/ 132 w 776"/>
                  <a:gd name="T27" fmla="*/ 2 h 2368"/>
                  <a:gd name="T28" fmla="*/ 122 w 776"/>
                  <a:gd name="T29" fmla="*/ 2 h 2368"/>
                  <a:gd name="T30" fmla="*/ 140 w 776"/>
                  <a:gd name="T31" fmla="*/ 2 h 2368"/>
                  <a:gd name="T32" fmla="*/ 132 w 776"/>
                  <a:gd name="T33" fmla="*/ 2 h 2368"/>
                  <a:gd name="T34" fmla="*/ 140 w 776"/>
                  <a:gd name="T35" fmla="*/ 2 h 2368"/>
                  <a:gd name="T36" fmla="*/ 132 w 776"/>
                  <a:gd name="T37" fmla="*/ 3 h 2368"/>
                  <a:gd name="T38" fmla="*/ 151 w 776"/>
                  <a:gd name="T39" fmla="*/ 3 h 2368"/>
                  <a:gd name="T40" fmla="*/ 140 w 776"/>
                  <a:gd name="T41" fmla="*/ 3 h 2368"/>
                  <a:gd name="T42" fmla="*/ 151 w 776"/>
                  <a:gd name="T43" fmla="*/ 3 h 2368"/>
                  <a:gd name="T44" fmla="*/ 140 w 776"/>
                  <a:gd name="T45" fmla="*/ 3 h 2368"/>
                  <a:gd name="T46" fmla="*/ 151 w 776"/>
                  <a:gd name="T47" fmla="*/ 3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8" name="Freeform 131"/>
              <p:cNvSpPr>
                <a:spLocks/>
              </p:cNvSpPr>
              <p:nvPr/>
            </p:nvSpPr>
            <p:spPr bwMode="hidden">
              <a:xfrm>
                <a:off x="4401" y="2280"/>
                <a:ext cx="1007" cy="1601"/>
              </a:xfrm>
              <a:custGeom>
                <a:avLst/>
                <a:gdLst>
                  <a:gd name="T0" fmla="*/ 0 w 776"/>
                  <a:gd name="T1" fmla="*/ 1 h 2368"/>
                  <a:gd name="T2" fmla="*/ 11949 w 776"/>
                  <a:gd name="T3" fmla="*/ 1 h 2368"/>
                  <a:gd name="T4" fmla="*/ 4792 w 776"/>
                  <a:gd name="T5" fmla="*/ 1 h 2368"/>
                  <a:gd name="T6" fmla="*/ 16722 w 776"/>
                  <a:gd name="T7" fmla="*/ 1 h 2368"/>
                  <a:gd name="T8" fmla="*/ 9559 w 776"/>
                  <a:gd name="T9" fmla="*/ 1 h 2368"/>
                  <a:gd name="T10" fmla="*/ 19108 w 776"/>
                  <a:gd name="T11" fmla="*/ 1 h 2368"/>
                  <a:gd name="T12" fmla="*/ 14339 w 776"/>
                  <a:gd name="T13" fmla="*/ 1 h 2368"/>
                  <a:gd name="T14" fmla="*/ 23918 w 776"/>
                  <a:gd name="T15" fmla="*/ 1 h 2368"/>
                  <a:gd name="T16" fmla="*/ 19108 w 776"/>
                  <a:gd name="T17" fmla="*/ 1 h 2368"/>
                  <a:gd name="T18" fmla="*/ 26331 w 776"/>
                  <a:gd name="T19" fmla="*/ 2 h 2368"/>
                  <a:gd name="T20" fmla="*/ 23918 w 776"/>
                  <a:gd name="T21" fmla="*/ 2 h 2368"/>
                  <a:gd name="T22" fmla="*/ 28666 w 776"/>
                  <a:gd name="T23" fmla="*/ 2 h 2368"/>
                  <a:gd name="T24" fmla="*/ 28666 w 776"/>
                  <a:gd name="T25" fmla="*/ 3 h 2368"/>
                  <a:gd name="T26" fmla="*/ 33491 w 776"/>
                  <a:gd name="T27" fmla="*/ 3 h 2368"/>
                  <a:gd name="T28" fmla="*/ 31103 w 776"/>
                  <a:gd name="T29" fmla="*/ 3 h 2368"/>
                  <a:gd name="T30" fmla="*/ 35873 w 776"/>
                  <a:gd name="T31" fmla="*/ 3 h 2368"/>
                  <a:gd name="T32" fmla="*/ 33491 w 776"/>
                  <a:gd name="T33" fmla="*/ 4 h 2368"/>
                  <a:gd name="T34" fmla="*/ 35873 w 776"/>
                  <a:gd name="T35" fmla="*/ 5 h 2368"/>
                  <a:gd name="T36" fmla="*/ 33491 w 776"/>
                  <a:gd name="T37" fmla="*/ 5 h 2368"/>
                  <a:gd name="T38" fmla="*/ 38297 w 776"/>
                  <a:gd name="T39" fmla="*/ 5 h 2368"/>
                  <a:gd name="T40" fmla="*/ 35873 w 776"/>
                  <a:gd name="T41" fmla="*/ 5 h 2368"/>
                  <a:gd name="T42" fmla="*/ 38297 w 776"/>
                  <a:gd name="T43" fmla="*/ 6 h 2368"/>
                  <a:gd name="T44" fmla="*/ 35873 w 776"/>
                  <a:gd name="T45" fmla="*/ 6 h 2368"/>
                  <a:gd name="T46" fmla="*/ 38297 w 776"/>
                  <a:gd name="T47" fmla="*/ 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19" name="Freeform 132"/>
              <p:cNvSpPr>
                <a:spLocks/>
              </p:cNvSpPr>
              <p:nvPr/>
            </p:nvSpPr>
            <p:spPr bwMode="hidden">
              <a:xfrm>
                <a:off x="3878" y="1470"/>
                <a:ext cx="1518" cy="1067"/>
              </a:xfrm>
              <a:custGeom>
                <a:avLst/>
                <a:gdLst>
                  <a:gd name="T0" fmla="*/ 0 w 776"/>
                  <a:gd name="T1" fmla="*/ 0 h 2368"/>
                  <a:gd name="T2" fmla="*/ 5632134 w 776"/>
                  <a:gd name="T3" fmla="*/ 0 h 2368"/>
                  <a:gd name="T4" fmla="*/ 2259613 w 776"/>
                  <a:gd name="T5" fmla="*/ 0 h 2368"/>
                  <a:gd name="T6" fmla="*/ 7894156 w 776"/>
                  <a:gd name="T7" fmla="*/ 0 h 2368"/>
                  <a:gd name="T8" fmla="*/ 4522261 w 776"/>
                  <a:gd name="T9" fmla="*/ 0 h 2368"/>
                  <a:gd name="T10" fmla="*/ 9024179 w 776"/>
                  <a:gd name="T11" fmla="*/ 0 h 2368"/>
                  <a:gd name="T12" fmla="*/ 6763656 w 776"/>
                  <a:gd name="T13" fmla="*/ 0 h 2368"/>
                  <a:gd name="T14" fmla="*/ 11285530 w 776"/>
                  <a:gd name="T15" fmla="*/ 0 h 2368"/>
                  <a:gd name="T16" fmla="*/ 9024179 w 776"/>
                  <a:gd name="T17" fmla="*/ 0 h 2368"/>
                  <a:gd name="T18" fmla="*/ 12412175 w 776"/>
                  <a:gd name="T19" fmla="*/ 0 h 2368"/>
                  <a:gd name="T20" fmla="*/ 11285530 w 776"/>
                  <a:gd name="T21" fmla="*/ 0 h 2368"/>
                  <a:gd name="T22" fmla="*/ 13542158 w 776"/>
                  <a:gd name="T23" fmla="*/ 0 h 2368"/>
                  <a:gd name="T24" fmla="*/ 13542158 w 776"/>
                  <a:gd name="T25" fmla="*/ 0 h 2368"/>
                  <a:gd name="T26" fmla="*/ 15797709 w 776"/>
                  <a:gd name="T27" fmla="*/ 0 h 2368"/>
                  <a:gd name="T28" fmla="*/ 14672188 w 776"/>
                  <a:gd name="T29" fmla="*/ 0 h 2368"/>
                  <a:gd name="T30" fmla="*/ 16914695 w 776"/>
                  <a:gd name="T31" fmla="*/ 0 h 2368"/>
                  <a:gd name="T32" fmla="*/ 15797709 w 776"/>
                  <a:gd name="T33" fmla="*/ 0 h 2368"/>
                  <a:gd name="T34" fmla="*/ 16914695 w 776"/>
                  <a:gd name="T35" fmla="*/ 0 h 2368"/>
                  <a:gd name="T36" fmla="*/ 15797709 w 776"/>
                  <a:gd name="T37" fmla="*/ 0 h 2368"/>
                  <a:gd name="T38" fmla="*/ 18044261 w 776"/>
                  <a:gd name="T39" fmla="*/ 0 h 2368"/>
                  <a:gd name="T40" fmla="*/ 16914695 w 776"/>
                  <a:gd name="T41" fmla="*/ 0 h 2368"/>
                  <a:gd name="T42" fmla="*/ 18044261 w 776"/>
                  <a:gd name="T43" fmla="*/ 0 h 2368"/>
                  <a:gd name="T44" fmla="*/ 16914695 w 776"/>
                  <a:gd name="T45" fmla="*/ 0 h 2368"/>
                  <a:gd name="T46" fmla="*/ 1804426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20" name="Freeform 133"/>
              <p:cNvSpPr>
                <a:spLocks/>
              </p:cNvSpPr>
              <p:nvPr/>
            </p:nvSpPr>
            <p:spPr bwMode="hidden">
              <a:xfrm>
                <a:off x="3934" y="337"/>
                <a:ext cx="663" cy="1434"/>
              </a:xfrm>
              <a:custGeom>
                <a:avLst/>
                <a:gdLst>
                  <a:gd name="T0" fmla="*/ 0 w 776"/>
                  <a:gd name="T1" fmla="*/ 1 h 2368"/>
                  <a:gd name="T2" fmla="*/ 22 w 776"/>
                  <a:gd name="T3" fmla="*/ 1 h 2368"/>
                  <a:gd name="T4" fmla="*/ 9 w 776"/>
                  <a:gd name="T5" fmla="*/ 1 h 2368"/>
                  <a:gd name="T6" fmla="*/ 32 w 776"/>
                  <a:gd name="T7" fmla="*/ 1 h 2368"/>
                  <a:gd name="T8" fmla="*/ 18 w 776"/>
                  <a:gd name="T9" fmla="*/ 1 h 2368"/>
                  <a:gd name="T10" fmla="*/ 36 w 776"/>
                  <a:gd name="T11" fmla="*/ 1 h 2368"/>
                  <a:gd name="T12" fmla="*/ 27 w 776"/>
                  <a:gd name="T13" fmla="*/ 1 h 2368"/>
                  <a:gd name="T14" fmla="*/ 45 w 776"/>
                  <a:gd name="T15" fmla="*/ 1 h 2368"/>
                  <a:gd name="T16" fmla="*/ 36 w 776"/>
                  <a:gd name="T17" fmla="*/ 1 h 2368"/>
                  <a:gd name="T18" fmla="*/ 49 w 776"/>
                  <a:gd name="T19" fmla="*/ 1 h 2368"/>
                  <a:gd name="T20" fmla="*/ 45 w 776"/>
                  <a:gd name="T21" fmla="*/ 1 h 2368"/>
                  <a:gd name="T22" fmla="*/ 54 w 776"/>
                  <a:gd name="T23" fmla="*/ 1 h 2368"/>
                  <a:gd name="T24" fmla="*/ 54 w 776"/>
                  <a:gd name="T25" fmla="*/ 1 h 2368"/>
                  <a:gd name="T26" fmla="*/ 63 w 776"/>
                  <a:gd name="T27" fmla="*/ 1 h 2368"/>
                  <a:gd name="T28" fmla="*/ 59 w 776"/>
                  <a:gd name="T29" fmla="*/ 1 h 2368"/>
                  <a:gd name="T30" fmla="*/ 67 w 776"/>
                  <a:gd name="T31" fmla="*/ 1 h 2368"/>
                  <a:gd name="T32" fmla="*/ 63 w 776"/>
                  <a:gd name="T33" fmla="*/ 1 h 2368"/>
                  <a:gd name="T34" fmla="*/ 67 w 776"/>
                  <a:gd name="T35" fmla="*/ 1 h 2368"/>
                  <a:gd name="T36" fmla="*/ 63 w 776"/>
                  <a:gd name="T37" fmla="*/ 1 h 2368"/>
                  <a:gd name="T38" fmla="*/ 73 w 776"/>
                  <a:gd name="T39" fmla="*/ 1 h 2368"/>
                  <a:gd name="T40" fmla="*/ 67 w 776"/>
                  <a:gd name="T41" fmla="*/ 1 h 2368"/>
                  <a:gd name="T42" fmla="*/ 73 w 776"/>
                  <a:gd name="T43" fmla="*/ 1 h 2368"/>
                  <a:gd name="T44" fmla="*/ 67 w 776"/>
                  <a:gd name="T45" fmla="*/ 1 h 2368"/>
                  <a:gd name="T46" fmla="*/ 73 w 776"/>
                  <a:gd name="T47" fmla="*/ 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21" name="Freeform 134"/>
              <p:cNvSpPr>
                <a:spLocks/>
              </p:cNvSpPr>
              <p:nvPr/>
            </p:nvSpPr>
            <p:spPr bwMode="hidden">
              <a:xfrm rot="1346631" flipH="1">
                <a:off x="1702" y="1506"/>
                <a:ext cx="442" cy="83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sp>
        <p:nvSpPr>
          <p:cNvPr id="11399" name="Rectangle 135"/>
          <p:cNvSpPr>
            <a:spLocks noGrp="1" noChangeArrowheads="1"/>
          </p:cNvSpPr>
          <p:nvPr>
            <p:ph type="ctrTitle" sz="quarter"/>
          </p:nvPr>
        </p:nvSpPr>
        <p:spPr>
          <a:xfrm>
            <a:off x="685800" y="1827213"/>
            <a:ext cx="7772400" cy="1627187"/>
          </a:xfrm>
        </p:spPr>
        <p:txBody>
          <a:bodyPr/>
          <a:lstStyle>
            <a:lvl1pPr>
              <a:defRPr/>
            </a:lvl1pPr>
          </a:lstStyle>
          <a:p>
            <a:pPr lvl="0"/>
            <a:r>
              <a:rPr lang="en-GB" noProof="0" smtClean="0"/>
              <a:t>Click to edit Master title style</a:t>
            </a:r>
          </a:p>
        </p:txBody>
      </p:sp>
      <p:sp>
        <p:nvSpPr>
          <p:cNvPr id="11400"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GB" noProof="0" smtClean="0"/>
              <a:t>Click to edit Master subtitle style</a:t>
            </a:r>
          </a:p>
        </p:txBody>
      </p:sp>
      <p:sp>
        <p:nvSpPr>
          <p:cNvPr id="137" name="Rectangle 137"/>
          <p:cNvSpPr>
            <a:spLocks noGrp="1" noChangeArrowheads="1"/>
          </p:cNvSpPr>
          <p:nvPr>
            <p:ph type="dt" sz="quarter" idx="10"/>
          </p:nvPr>
        </p:nvSpPr>
        <p:spPr/>
        <p:txBody>
          <a:bodyPr/>
          <a:lstStyle>
            <a:lvl1pPr>
              <a:buSzPct val="100000"/>
              <a:defRPr>
                <a:cs typeface="Arial" charset="0"/>
              </a:defRPr>
            </a:lvl1pPr>
          </a:lstStyle>
          <a:p>
            <a:pPr>
              <a:defRPr/>
            </a:pPr>
            <a:endParaRPr lang="en-GB"/>
          </a:p>
        </p:txBody>
      </p:sp>
      <p:sp>
        <p:nvSpPr>
          <p:cNvPr id="138" name="Rectangle 138"/>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139" name="Rectangle 139"/>
          <p:cNvSpPr>
            <a:spLocks noGrp="1" noChangeArrowheads="1"/>
          </p:cNvSpPr>
          <p:nvPr>
            <p:ph type="sldNum" sz="quarter" idx="12"/>
          </p:nvPr>
        </p:nvSpPr>
        <p:spPr/>
        <p:txBody>
          <a:bodyPr/>
          <a:lstStyle>
            <a:lvl1pPr>
              <a:buSzPct val="100000"/>
              <a:defRPr>
                <a:cs typeface="Arial" charset="0"/>
              </a:defRPr>
            </a:lvl1pPr>
          </a:lstStyle>
          <a:p>
            <a:pPr>
              <a:defRPr/>
            </a:pPr>
            <a:fld id="{1A7C6DD0-10EC-41FB-B841-767F553324D9}" type="slidenum">
              <a:rPr lang="en-GB"/>
              <a:pPr>
                <a:defRPr/>
              </a:pPr>
              <a:t>‹#›</a:t>
            </a:fld>
            <a:endParaRPr lang="en-GB"/>
          </a:p>
        </p:txBody>
      </p:sp>
    </p:spTree>
    <p:extLst>
      <p:ext uri="{BB962C8B-B14F-4D97-AF65-F5344CB8AC3E}">
        <p14:creationId xmlns:p14="http://schemas.microsoft.com/office/powerpoint/2010/main" val="1194321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5"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6" name="Rectangle 141"/>
          <p:cNvSpPr>
            <a:spLocks noGrp="1" noChangeArrowheads="1"/>
          </p:cNvSpPr>
          <p:nvPr>
            <p:ph type="sldNum" sz="quarter" idx="12"/>
          </p:nvPr>
        </p:nvSpPr>
        <p:spPr/>
        <p:txBody>
          <a:bodyPr/>
          <a:lstStyle>
            <a:lvl1pPr>
              <a:buSzPct val="100000"/>
              <a:defRPr>
                <a:cs typeface="Arial" charset="0"/>
              </a:defRPr>
            </a:lvl1pPr>
          </a:lstStyle>
          <a:p>
            <a:pPr>
              <a:defRPr/>
            </a:pPr>
            <a:fld id="{5085D1B2-4CC9-4BF6-8A9C-6FC3CFEEFC79}" type="slidenum">
              <a:rPr lang="en-GB"/>
              <a:pPr>
                <a:defRPr/>
              </a:pPr>
              <a:t>‹#›</a:t>
            </a:fld>
            <a:endParaRPr lang="en-GB"/>
          </a:p>
        </p:txBody>
      </p:sp>
    </p:spTree>
    <p:extLst>
      <p:ext uri="{BB962C8B-B14F-4D97-AF65-F5344CB8AC3E}">
        <p14:creationId xmlns:p14="http://schemas.microsoft.com/office/powerpoint/2010/main" val="2801389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5"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6" name="Rectangle 141"/>
          <p:cNvSpPr>
            <a:spLocks noGrp="1" noChangeArrowheads="1"/>
          </p:cNvSpPr>
          <p:nvPr>
            <p:ph type="sldNum" sz="quarter" idx="12"/>
          </p:nvPr>
        </p:nvSpPr>
        <p:spPr/>
        <p:txBody>
          <a:bodyPr/>
          <a:lstStyle>
            <a:lvl1pPr>
              <a:buSzPct val="100000"/>
              <a:defRPr>
                <a:cs typeface="Arial" charset="0"/>
              </a:defRPr>
            </a:lvl1pPr>
          </a:lstStyle>
          <a:p>
            <a:pPr>
              <a:defRPr/>
            </a:pPr>
            <a:fld id="{09877D4C-514D-4DE7-8552-56F04144ED64}" type="slidenum">
              <a:rPr lang="en-GB"/>
              <a:pPr>
                <a:defRPr/>
              </a:pPr>
              <a:t>‹#›</a:t>
            </a:fld>
            <a:endParaRPr lang="en-GB"/>
          </a:p>
        </p:txBody>
      </p:sp>
    </p:spTree>
    <p:extLst>
      <p:ext uri="{BB962C8B-B14F-4D97-AF65-F5344CB8AC3E}">
        <p14:creationId xmlns:p14="http://schemas.microsoft.com/office/powerpoint/2010/main" val="19215895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06CB2B39-E54B-4B1A-8AAC-2AA7690A619B}"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19" name="Footer Placeholder 18"/>
          <p:cNvSpPr>
            <a:spLocks noGrp="1"/>
          </p:cNvSpPr>
          <p:nvPr>
            <p:ph type="ftr" sz="quarter" idx="11"/>
          </p:nvPr>
        </p:nvSpPr>
        <p:spPr/>
        <p:txBody>
          <a:bodyPr/>
          <a:lstStyle/>
          <a:p>
            <a:pPr>
              <a:defRPr/>
            </a:pPr>
            <a:endParaRPr lang="en-US">
              <a:solidFill>
                <a:prstClr val="black">
                  <a:tint val="75000"/>
                </a:prstClr>
              </a:solidFill>
            </a:endParaRPr>
          </a:p>
        </p:txBody>
      </p:sp>
      <p:sp>
        <p:nvSpPr>
          <p:cNvPr id="27" name="Slide Number Placeholder 26"/>
          <p:cNvSpPr>
            <a:spLocks noGrp="1"/>
          </p:cNvSpPr>
          <p:nvPr>
            <p:ph type="sldNum" sz="quarter" idx="12"/>
          </p:nvPr>
        </p:nvSpPr>
        <p:spPr/>
        <p:txBody>
          <a:bodyPr/>
          <a:lstStyle/>
          <a:p>
            <a:pPr>
              <a:defRPr/>
            </a:pPr>
            <a:fld id="{E8E28F93-F5A6-4D1F-B3FA-78A5D333EC6E}" type="slidenum">
              <a:rPr lang="en-US" smtClean="0">
                <a:solidFill>
                  <a:prstClr val="black">
                    <a:tint val="75000"/>
                  </a:prstClr>
                </a:solidFill>
              </a:rPr>
              <a:pPr>
                <a:defRPr/>
              </a:pPr>
              <a:t>‹#›</a:t>
            </a:fld>
            <a:endParaRPr lang="en-US">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86B16E72-483C-4ACF-B7BC-526509BDDB62}"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0E9952D-BD5F-48CC-8F61-6B8324E48140}"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5B4CBE39-9D53-4896-986F-3086FF6542B5}"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E47B4BB-5A99-4F15-852A-73CCC278EFA0}" type="slidenum">
              <a:rPr lang="en-US" smtClean="0">
                <a:solidFill>
                  <a:prstClr val="black">
                    <a:tint val="75000"/>
                  </a:prstClr>
                </a:solidFill>
              </a:rPr>
              <a:pPr>
                <a:defRPr/>
              </a:pPr>
              <a:t>‹#›</a:t>
            </a:fld>
            <a:endParaRPr lang="en-US">
              <a:solidFill>
                <a:prstClr val="black">
                  <a:tint val="75000"/>
                </a:prst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F3682A06-BE2E-4951-8A68-8D6F13AEA1BF}"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A36E06EB-05D8-4AF7-BA82-E5EE61E8BDED}"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4723AF19-5801-4613-A991-6C15E2202E05}"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6ACDD39E-2371-48D4-B50E-CB9F1ADF9CFC}"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C5CD1248-02A1-45B7-8C9A-C03F3D618634}"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2C3DFD85-1D30-46D6-9114-6A3E657CAF1B}"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B7C601F-78F1-492F-A1B0-04C6066F92AC}"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21DF0BC2-FD9B-4983-ACB7-DD58ECD7257C}"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FA3DC97A-6671-4E1D-B8E6-08C21C3D625B}"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6F40B09-27B3-4F96-A713-40F484EE221A}"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5"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6" name="Rectangle 141"/>
          <p:cNvSpPr>
            <a:spLocks noGrp="1" noChangeArrowheads="1"/>
          </p:cNvSpPr>
          <p:nvPr>
            <p:ph type="sldNum" sz="quarter" idx="12"/>
          </p:nvPr>
        </p:nvSpPr>
        <p:spPr/>
        <p:txBody>
          <a:bodyPr/>
          <a:lstStyle>
            <a:lvl1pPr>
              <a:buSzPct val="100000"/>
              <a:defRPr>
                <a:cs typeface="Arial" charset="0"/>
              </a:defRPr>
            </a:lvl1pPr>
          </a:lstStyle>
          <a:p>
            <a:pPr>
              <a:defRPr/>
            </a:pPr>
            <a:fld id="{F518EAE9-01D2-4629-A51C-658719655F77}" type="slidenum">
              <a:rPr lang="en-GB"/>
              <a:pPr>
                <a:defRPr/>
              </a:pPr>
              <a:t>‹#›</a:t>
            </a:fld>
            <a:endParaRPr lang="en-GB"/>
          </a:p>
        </p:txBody>
      </p:sp>
    </p:spTree>
    <p:extLst>
      <p:ext uri="{BB962C8B-B14F-4D97-AF65-F5344CB8AC3E}">
        <p14:creationId xmlns:p14="http://schemas.microsoft.com/office/powerpoint/2010/main" val="6040744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623BC688-BB84-4EC5-AD0A-42E5992D17ED}"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pPr>
              <a:defRPr/>
            </a:pPr>
            <a:fld id="{DE33CAAE-8829-42EA-8BD7-001D57FA7F8C}" type="slidenum">
              <a:rPr lang="en-US" smtClean="0">
                <a:solidFill>
                  <a:prstClr val="black">
                    <a:tint val="75000"/>
                  </a:prstClr>
                </a:solidFill>
              </a:rPr>
              <a:pPr>
                <a:defRPr/>
              </a:pPr>
              <a:t>‹#›</a:t>
            </a:fld>
            <a:endParaRPr lang="en-US">
              <a:solidFill>
                <a:prstClr val="black">
                  <a:tint val="75000"/>
                </a:prst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AF11979-21A7-41D7-9795-8B7081DF2DE7}"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2F15137-B458-4613-B643-3332F5DE0978}"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8ACCB7D-B1CB-4118-8503-52686D2708BD}" type="datetimeFigureOut">
              <a:rPr lang="en-US" smtClean="0">
                <a:solidFill>
                  <a:prstClr val="black">
                    <a:tint val="75000"/>
                  </a:prstClr>
                </a:solidFill>
              </a:rPr>
              <a:pPr>
                <a:defRPr/>
              </a:pPr>
              <a:t>11/19/2025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E6B087E-FB2D-40DF-B5E4-14468F5BAF65}" type="slidenum">
              <a:rPr lang="en-US" smtClean="0">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5"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6" name="Rectangle 141"/>
          <p:cNvSpPr>
            <a:spLocks noGrp="1" noChangeArrowheads="1"/>
          </p:cNvSpPr>
          <p:nvPr>
            <p:ph type="sldNum" sz="quarter" idx="12"/>
          </p:nvPr>
        </p:nvSpPr>
        <p:spPr/>
        <p:txBody>
          <a:bodyPr/>
          <a:lstStyle>
            <a:lvl1pPr>
              <a:buSzPct val="100000"/>
              <a:defRPr>
                <a:cs typeface="Arial" charset="0"/>
              </a:defRPr>
            </a:lvl1pPr>
          </a:lstStyle>
          <a:p>
            <a:pPr>
              <a:defRPr/>
            </a:pPr>
            <a:fld id="{711824E5-1C9D-46EB-B99F-988523469213}" type="slidenum">
              <a:rPr lang="en-GB"/>
              <a:pPr>
                <a:defRPr/>
              </a:pPr>
              <a:t>‹#›</a:t>
            </a:fld>
            <a:endParaRPr lang="en-GB"/>
          </a:p>
        </p:txBody>
      </p:sp>
    </p:spTree>
    <p:extLst>
      <p:ext uri="{BB962C8B-B14F-4D97-AF65-F5344CB8AC3E}">
        <p14:creationId xmlns:p14="http://schemas.microsoft.com/office/powerpoint/2010/main" val="163584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6"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7" name="Rectangle 141"/>
          <p:cNvSpPr>
            <a:spLocks noGrp="1" noChangeArrowheads="1"/>
          </p:cNvSpPr>
          <p:nvPr>
            <p:ph type="sldNum" sz="quarter" idx="12"/>
          </p:nvPr>
        </p:nvSpPr>
        <p:spPr/>
        <p:txBody>
          <a:bodyPr/>
          <a:lstStyle>
            <a:lvl1pPr>
              <a:buSzPct val="100000"/>
              <a:defRPr>
                <a:cs typeface="Arial" charset="0"/>
              </a:defRPr>
            </a:lvl1pPr>
          </a:lstStyle>
          <a:p>
            <a:pPr>
              <a:defRPr/>
            </a:pPr>
            <a:fld id="{CFCAE419-AFF5-4C78-BF56-459E03835DB1}" type="slidenum">
              <a:rPr lang="en-GB"/>
              <a:pPr>
                <a:defRPr/>
              </a:pPr>
              <a:t>‹#›</a:t>
            </a:fld>
            <a:endParaRPr lang="en-GB"/>
          </a:p>
        </p:txBody>
      </p:sp>
    </p:spTree>
    <p:extLst>
      <p:ext uri="{BB962C8B-B14F-4D97-AF65-F5344CB8AC3E}">
        <p14:creationId xmlns:p14="http://schemas.microsoft.com/office/powerpoint/2010/main" val="62936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8"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9" name="Rectangle 141"/>
          <p:cNvSpPr>
            <a:spLocks noGrp="1" noChangeArrowheads="1"/>
          </p:cNvSpPr>
          <p:nvPr>
            <p:ph type="sldNum" sz="quarter" idx="12"/>
          </p:nvPr>
        </p:nvSpPr>
        <p:spPr/>
        <p:txBody>
          <a:bodyPr/>
          <a:lstStyle>
            <a:lvl1pPr>
              <a:buSzPct val="100000"/>
              <a:defRPr>
                <a:cs typeface="Arial" charset="0"/>
              </a:defRPr>
            </a:lvl1pPr>
          </a:lstStyle>
          <a:p>
            <a:pPr>
              <a:defRPr/>
            </a:pPr>
            <a:fld id="{4C607047-809C-47D2-B590-B22C0A84A736}" type="slidenum">
              <a:rPr lang="en-GB"/>
              <a:pPr>
                <a:defRPr/>
              </a:pPr>
              <a:t>‹#›</a:t>
            </a:fld>
            <a:endParaRPr lang="en-GB"/>
          </a:p>
        </p:txBody>
      </p:sp>
    </p:spTree>
    <p:extLst>
      <p:ext uri="{BB962C8B-B14F-4D97-AF65-F5344CB8AC3E}">
        <p14:creationId xmlns:p14="http://schemas.microsoft.com/office/powerpoint/2010/main" val="118841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4"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5" name="Rectangle 141"/>
          <p:cNvSpPr>
            <a:spLocks noGrp="1" noChangeArrowheads="1"/>
          </p:cNvSpPr>
          <p:nvPr>
            <p:ph type="sldNum" sz="quarter" idx="12"/>
          </p:nvPr>
        </p:nvSpPr>
        <p:spPr/>
        <p:txBody>
          <a:bodyPr/>
          <a:lstStyle>
            <a:lvl1pPr>
              <a:buSzPct val="100000"/>
              <a:defRPr>
                <a:cs typeface="Arial" charset="0"/>
              </a:defRPr>
            </a:lvl1pPr>
          </a:lstStyle>
          <a:p>
            <a:pPr>
              <a:defRPr/>
            </a:pPr>
            <a:fld id="{46D03FC4-0224-42CD-9D50-92A0E6815329}" type="slidenum">
              <a:rPr lang="en-GB"/>
              <a:pPr>
                <a:defRPr/>
              </a:pPr>
              <a:t>‹#›</a:t>
            </a:fld>
            <a:endParaRPr lang="en-GB"/>
          </a:p>
        </p:txBody>
      </p:sp>
    </p:spTree>
    <p:extLst>
      <p:ext uri="{BB962C8B-B14F-4D97-AF65-F5344CB8AC3E}">
        <p14:creationId xmlns:p14="http://schemas.microsoft.com/office/powerpoint/2010/main" val="121297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3"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4" name="Rectangle 141"/>
          <p:cNvSpPr>
            <a:spLocks noGrp="1" noChangeArrowheads="1"/>
          </p:cNvSpPr>
          <p:nvPr>
            <p:ph type="sldNum" sz="quarter" idx="12"/>
          </p:nvPr>
        </p:nvSpPr>
        <p:spPr/>
        <p:txBody>
          <a:bodyPr/>
          <a:lstStyle>
            <a:lvl1pPr>
              <a:buSzPct val="100000"/>
              <a:defRPr>
                <a:cs typeface="Arial" charset="0"/>
              </a:defRPr>
            </a:lvl1pPr>
          </a:lstStyle>
          <a:p>
            <a:pPr>
              <a:defRPr/>
            </a:pPr>
            <a:fld id="{BC59DAD1-CBF9-4E4F-90D8-05B609C05B3A}" type="slidenum">
              <a:rPr lang="en-GB"/>
              <a:pPr>
                <a:defRPr/>
              </a:pPr>
              <a:t>‹#›</a:t>
            </a:fld>
            <a:endParaRPr lang="en-GB"/>
          </a:p>
        </p:txBody>
      </p:sp>
    </p:spTree>
    <p:extLst>
      <p:ext uri="{BB962C8B-B14F-4D97-AF65-F5344CB8AC3E}">
        <p14:creationId xmlns:p14="http://schemas.microsoft.com/office/powerpoint/2010/main" val="1503485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6"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7" name="Rectangle 141"/>
          <p:cNvSpPr>
            <a:spLocks noGrp="1" noChangeArrowheads="1"/>
          </p:cNvSpPr>
          <p:nvPr>
            <p:ph type="sldNum" sz="quarter" idx="12"/>
          </p:nvPr>
        </p:nvSpPr>
        <p:spPr/>
        <p:txBody>
          <a:bodyPr/>
          <a:lstStyle>
            <a:lvl1pPr>
              <a:buSzPct val="100000"/>
              <a:defRPr>
                <a:cs typeface="Arial" charset="0"/>
              </a:defRPr>
            </a:lvl1pPr>
          </a:lstStyle>
          <a:p>
            <a:pPr>
              <a:defRPr/>
            </a:pPr>
            <a:fld id="{9BA56285-6968-4DE2-87A2-EB826A02B49C}" type="slidenum">
              <a:rPr lang="en-GB"/>
              <a:pPr>
                <a:defRPr/>
              </a:pPr>
              <a:t>‹#›</a:t>
            </a:fld>
            <a:endParaRPr lang="en-GB"/>
          </a:p>
        </p:txBody>
      </p:sp>
    </p:spTree>
    <p:extLst>
      <p:ext uri="{BB962C8B-B14F-4D97-AF65-F5344CB8AC3E}">
        <p14:creationId xmlns:p14="http://schemas.microsoft.com/office/powerpoint/2010/main" val="444278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p:txBody>
          <a:bodyPr/>
          <a:lstStyle>
            <a:lvl1pPr>
              <a:buSzPct val="100000"/>
              <a:defRPr>
                <a:cs typeface="Arial" charset="0"/>
              </a:defRPr>
            </a:lvl1pPr>
          </a:lstStyle>
          <a:p>
            <a:pPr>
              <a:defRPr/>
            </a:pPr>
            <a:endParaRPr lang="en-GB"/>
          </a:p>
        </p:txBody>
      </p:sp>
      <p:sp>
        <p:nvSpPr>
          <p:cNvPr id="6" name="Rectangle 140"/>
          <p:cNvSpPr>
            <a:spLocks noGrp="1" noChangeArrowheads="1"/>
          </p:cNvSpPr>
          <p:nvPr>
            <p:ph type="ftr" sz="quarter" idx="11"/>
          </p:nvPr>
        </p:nvSpPr>
        <p:spPr/>
        <p:txBody>
          <a:bodyPr/>
          <a:lstStyle>
            <a:lvl1pPr>
              <a:buSzPct val="100000"/>
              <a:defRPr>
                <a:cs typeface="Arial" charset="0"/>
              </a:defRPr>
            </a:lvl1pPr>
          </a:lstStyle>
          <a:p>
            <a:pPr>
              <a:defRPr/>
            </a:pPr>
            <a:endParaRPr lang="en-GB"/>
          </a:p>
        </p:txBody>
      </p:sp>
      <p:sp>
        <p:nvSpPr>
          <p:cNvPr id="7" name="Rectangle 141"/>
          <p:cNvSpPr>
            <a:spLocks noGrp="1" noChangeArrowheads="1"/>
          </p:cNvSpPr>
          <p:nvPr>
            <p:ph type="sldNum" sz="quarter" idx="12"/>
          </p:nvPr>
        </p:nvSpPr>
        <p:spPr/>
        <p:txBody>
          <a:bodyPr/>
          <a:lstStyle>
            <a:lvl1pPr>
              <a:buSzPct val="100000"/>
              <a:defRPr>
                <a:cs typeface="Arial" charset="0"/>
              </a:defRPr>
            </a:lvl1pPr>
          </a:lstStyle>
          <a:p>
            <a:pPr>
              <a:defRPr/>
            </a:pPr>
            <a:fld id="{AA40387B-8476-41DA-88DA-FC2A9577DBB1}" type="slidenum">
              <a:rPr lang="en-GB"/>
              <a:pPr>
                <a:defRPr/>
              </a:pPr>
              <a:t>‹#›</a:t>
            </a:fld>
            <a:endParaRPr lang="en-GB"/>
          </a:p>
        </p:txBody>
      </p:sp>
    </p:spTree>
    <p:extLst>
      <p:ext uri="{BB962C8B-B14F-4D97-AF65-F5344CB8AC3E}">
        <p14:creationId xmlns:p14="http://schemas.microsoft.com/office/powerpoint/2010/main" val="1581082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6303963" y="0"/>
            <a:ext cx="2840037" cy="3254375"/>
            <a:chOff x="3115" y="0"/>
            <a:chExt cx="2170" cy="2486"/>
          </a:xfrm>
        </p:grpSpPr>
        <p:grpSp>
          <p:nvGrpSpPr>
            <p:cNvPr id="4104" name="Group 3"/>
            <p:cNvGrpSpPr>
              <a:grpSpLocks/>
            </p:cNvGrpSpPr>
            <p:nvPr/>
          </p:nvGrpSpPr>
          <p:grpSpPr bwMode="auto">
            <a:xfrm>
              <a:off x="4080" y="1910"/>
              <a:ext cx="768" cy="576"/>
              <a:chOff x="0" y="0"/>
              <a:chExt cx="768" cy="576"/>
            </a:xfrm>
          </p:grpSpPr>
          <p:sp>
            <p:nvSpPr>
              <p:cNvPr id="4236"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4237"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4105" name="Group 6"/>
            <p:cNvGrpSpPr>
              <a:grpSpLocks/>
            </p:cNvGrpSpPr>
            <p:nvPr/>
          </p:nvGrpSpPr>
          <p:grpSpPr bwMode="auto">
            <a:xfrm>
              <a:off x="4257" y="1103"/>
              <a:ext cx="768" cy="576"/>
              <a:chOff x="0" y="0"/>
              <a:chExt cx="768" cy="576"/>
            </a:xfrm>
          </p:grpSpPr>
          <p:sp>
            <p:nvSpPr>
              <p:cNvPr id="4234"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4235"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4106" name="Group 9"/>
            <p:cNvGrpSpPr>
              <a:grpSpLocks/>
            </p:cNvGrpSpPr>
            <p:nvPr/>
          </p:nvGrpSpPr>
          <p:grpSpPr bwMode="auto">
            <a:xfrm>
              <a:off x="3134" y="0"/>
              <a:ext cx="768" cy="576"/>
              <a:chOff x="0" y="0"/>
              <a:chExt cx="768" cy="576"/>
            </a:xfrm>
          </p:grpSpPr>
          <p:sp>
            <p:nvSpPr>
              <p:cNvPr id="4232"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4233"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4107" name="Group 12"/>
            <p:cNvGrpSpPr>
              <a:grpSpLocks/>
            </p:cNvGrpSpPr>
            <p:nvPr/>
          </p:nvGrpSpPr>
          <p:grpSpPr bwMode="auto">
            <a:xfrm>
              <a:off x="3115" y="0"/>
              <a:ext cx="2170" cy="1702"/>
              <a:chOff x="3115" y="0"/>
              <a:chExt cx="2170" cy="1702"/>
            </a:xfrm>
          </p:grpSpPr>
          <p:grpSp>
            <p:nvGrpSpPr>
              <p:cNvPr id="4108" name="Group 13"/>
              <p:cNvGrpSpPr>
                <a:grpSpLocks/>
              </p:cNvGrpSpPr>
              <p:nvPr/>
            </p:nvGrpSpPr>
            <p:grpSpPr bwMode="auto">
              <a:xfrm>
                <a:off x="3640" y="308"/>
                <a:ext cx="1145" cy="844"/>
                <a:chOff x="1265" y="814"/>
                <a:chExt cx="2919" cy="2151"/>
              </a:xfrm>
            </p:grpSpPr>
            <p:sp>
              <p:nvSpPr>
                <p:cNvPr id="4230"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sp>
              <p:nvSpPr>
                <p:cNvPr id="4231"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cs typeface="Arial" charset="0"/>
                  </a:endParaRPr>
                </a:p>
              </p:txBody>
            </p:sp>
          </p:grpSp>
          <p:grpSp>
            <p:nvGrpSpPr>
              <p:cNvPr id="4109" name="Group 16"/>
              <p:cNvGrpSpPr>
                <a:grpSpLocks/>
              </p:cNvGrpSpPr>
              <p:nvPr/>
            </p:nvGrpSpPr>
            <p:grpSpPr bwMode="auto">
              <a:xfrm>
                <a:off x="3115" y="0"/>
                <a:ext cx="2145" cy="1702"/>
                <a:chOff x="3115" y="0"/>
                <a:chExt cx="2145" cy="1702"/>
              </a:xfrm>
            </p:grpSpPr>
            <p:grpSp>
              <p:nvGrpSpPr>
                <p:cNvPr id="4132" name="Group 17"/>
                <p:cNvGrpSpPr>
                  <a:grpSpLocks/>
                </p:cNvGrpSpPr>
                <p:nvPr/>
              </p:nvGrpSpPr>
              <p:grpSpPr bwMode="auto">
                <a:xfrm>
                  <a:off x="4505" y="589"/>
                  <a:ext cx="493" cy="912"/>
                  <a:chOff x="3471" y="1530"/>
                  <a:chExt cx="1258" cy="2327"/>
                </a:xfrm>
              </p:grpSpPr>
              <p:sp>
                <p:nvSpPr>
                  <p:cNvPr id="4228" name="Freeform 18"/>
                  <p:cNvSpPr>
                    <a:spLocks/>
                  </p:cNvSpPr>
                  <p:nvPr/>
                </p:nvSpPr>
                <p:spPr bwMode="hidden">
                  <a:xfrm rot="2711884">
                    <a:off x="2765" y="2236"/>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29" name="Freeform 19"/>
                  <p:cNvSpPr>
                    <a:spLocks/>
                  </p:cNvSpPr>
                  <p:nvPr/>
                </p:nvSpPr>
                <p:spPr bwMode="hidden">
                  <a:xfrm rot="2711884">
                    <a:off x="4021" y="3150"/>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3" name="Group 20"/>
                <p:cNvGrpSpPr>
                  <a:grpSpLocks/>
                </p:cNvGrpSpPr>
                <p:nvPr/>
              </p:nvGrpSpPr>
              <p:grpSpPr bwMode="auto">
                <a:xfrm>
                  <a:off x="4267" y="781"/>
                  <a:ext cx="966" cy="522"/>
                  <a:chOff x="2864" y="2019"/>
                  <a:chExt cx="2463" cy="1332"/>
                </a:xfrm>
              </p:grpSpPr>
              <p:sp>
                <p:nvSpPr>
                  <p:cNvPr id="4226" name="Freeform 21"/>
                  <p:cNvSpPr>
                    <a:spLocks/>
                  </p:cNvSpPr>
                  <p:nvPr/>
                </p:nvSpPr>
                <p:spPr bwMode="hidden">
                  <a:xfrm rot="2104081">
                    <a:off x="2864" y="2019"/>
                    <a:ext cx="1814" cy="347"/>
                  </a:xfrm>
                  <a:custGeom>
                    <a:avLst/>
                    <a:gdLst>
                      <a:gd name="T0" fmla="*/ 0 w 2736"/>
                      <a:gd name="T1" fmla="*/ 2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27" name="Freeform 22"/>
                  <p:cNvSpPr>
                    <a:spLocks/>
                  </p:cNvSpPr>
                  <p:nvPr/>
                </p:nvSpPr>
                <p:spPr bwMode="hidden">
                  <a:xfrm rot="2104081">
                    <a:off x="4353" y="2806"/>
                    <a:ext cx="974" cy="545"/>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3 h 791"/>
                      <a:gd name="T12" fmla="*/ 1 w 1769"/>
                      <a:gd name="T13" fmla="*/ 2 h 791"/>
                      <a:gd name="T14" fmla="*/ 1 w 1769"/>
                      <a:gd name="T15" fmla="*/ 2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4" name="Group 23"/>
                <p:cNvGrpSpPr>
                  <a:grpSpLocks/>
                </p:cNvGrpSpPr>
                <p:nvPr/>
              </p:nvGrpSpPr>
              <p:grpSpPr bwMode="auto">
                <a:xfrm>
                  <a:off x="4280" y="707"/>
                  <a:ext cx="971" cy="417"/>
                  <a:chOff x="2897" y="1832"/>
                  <a:chExt cx="2477" cy="1064"/>
                </a:xfrm>
              </p:grpSpPr>
              <p:sp>
                <p:nvSpPr>
                  <p:cNvPr id="4224" name="Freeform 24"/>
                  <p:cNvSpPr>
                    <a:spLocks/>
                  </p:cNvSpPr>
                  <p:nvPr/>
                </p:nvSpPr>
                <p:spPr bwMode="hidden">
                  <a:xfrm rot="1582915">
                    <a:off x="2897" y="1832"/>
                    <a:ext cx="1736" cy="304"/>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25" name="Freeform 25"/>
                  <p:cNvSpPr>
                    <a:spLocks/>
                  </p:cNvSpPr>
                  <p:nvPr/>
                </p:nvSpPr>
                <p:spPr bwMode="hidden">
                  <a:xfrm rot="1582915">
                    <a:off x="4442" y="2420"/>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5" name="Group 26"/>
                <p:cNvGrpSpPr>
                  <a:grpSpLocks/>
                </p:cNvGrpSpPr>
                <p:nvPr/>
              </p:nvGrpSpPr>
              <p:grpSpPr bwMode="auto">
                <a:xfrm>
                  <a:off x="4291" y="630"/>
                  <a:ext cx="969" cy="364"/>
                  <a:chOff x="2924" y="1636"/>
                  <a:chExt cx="2472" cy="927"/>
                </a:xfrm>
              </p:grpSpPr>
              <p:sp>
                <p:nvSpPr>
                  <p:cNvPr id="4222" name="Freeform 27"/>
                  <p:cNvSpPr>
                    <a:spLocks/>
                  </p:cNvSpPr>
                  <p:nvPr/>
                </p:nvSpPr>
                <p:spPr bwMode="hidden">
                  <a:xfrm rot="1080363">
                    <a:off x="2924" y="1636"/>
                    <a:ext cx="1677" cy="335"/>
                  </a:xfrm>
                  <a:custGeom>
                    <a:avLst/>
                    <a:gdLst>
                      <a:gd name="T0" fmla="*/ 0 w 2736"/>
                      <a:gd name="T1" fmla="*/ 1 h 504"/>
                      <a:gd name="T2" fmla="*/ 1 w 2736"/>
                      <a:gd name="T3" fmla="*/ 1 h 504"/>
                      <a:gd name="T4" fmla="*/ 1 w 2736"/>
                      <a:gd name="T5" fmla="*/ 1 h 504"/>
                      <a:gd name="T6" fmla="*/ 2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23" name="Freeform 28"/>
                  <p:cNvSpPr>
                    <a:spLocks/>
                  </p:cNvSpPr>
                  <p:nvPr/>
                </p:nvSpPr>
                <p:spPr bwMode="hidden">
                  <a:xfrm rot="1080363">
                    <a:off x="4495" y="2037"/>
                    <a:ext cx="901" cy="52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6" name="Group 29"/>
                <p:cNvGrpSpPr>
                  <a:grpSpLocks/>
                </p:cNvGrpSpPr>
                <p:nvPr/>
              </p:nvGrpSpPr>
              <p:grpSpPr bwMode="auto">
                <a:xfrm>
                  <a:off x="4304" y="543"/>
                  <a:ext cx="918" cy="258"/>
                  <a:chOff x="2958" y="1414"/>
                  <a:chExt cx="2342" cy="657"/>
                </a:xfrm>
              </p:grpSpPr>
              <p:sp>
                <p:nvSpPr>
                  <p:cNvPr id="4220" name="Freeform 30"/>
                  <p:cNvSpPr>
                    <a:spLocks/>
                  </p:cNvSpPr>
                  <p:nvPr/>
                </p:nvSpPr>
                <p:spPr bwMode="hidden">
                  <a:xfrm rot="463793">
                    <a:off x="2958" y="1414"/>
                    <a:ext cx="154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21" name="Freeform 31"/>
                  <p:cNvSpPr>
                    <a:spLocks/>
                  </p:cNvSpPr>
                  <p:nvPr/>
                </p:nvSpPr>
                <p:spPr bwMode="hidden">
                  <a:xfrm rot="463793">
                    <a:off x="4470" y="1582"/>
                    <a:ext cx="830"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7" name="Group 32"/>
                <p:cNvGrpSpPr>
                  <a:grpSpLocks/>
                </p:cNvGrpSpPr>
                <p:nvPr/>
              </p:nvGrpSpPr>
              <p:grpSpPr bwMode="auto">
                <a:xfrm>
                  <a:off x="4314" y="487"/>
                  <a:ext cx="843" cy="134"/>
                  <a:chOff x="2983" y="1269"/>
                  <a:chExt cx="2150" cy="343"/>
                </a:xfrm>
              </p:grpSpPr>
              <p:sp>
                <p:nvSpPr>
                  <p:cNvPr id="4218" name="Freeform 33"/>
                  <p:cNvSpPr>
                    <a:spLocks/>
                  </p:cNvSpPr>
                  <p:nvPr/>
                </p:nvSpPr>
                <p:spPr bwMode="hidden">
                  <a:xfrm rot="-84182">
                    <a:off x="2983" y="1289"/>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19" name="Freeform 34"/>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8" name="Group 35"/>
                <p:cNvGrpSpPr>
                  <a:grpSpLocks/>
                </p:cNvGrpSpPr>
                <p:nvPr/>
              </p:nvGrpSpPr>
              <p:grpSpPr bwMode="auto">
                <a:xfrm>
                  <a:off x="4296" y="349"/>
                  <a:ext cx="737" cy="167"/>
                  <a:chOff x="2938" y="917"/>
                  <a:chExt cx="1879" cy="427"/>
                </a:xfrm>
              </p:grpSpPr>
              <p:sp>
                <p:nvSpPr>
                  <p:cNvPr id="4216" name="Freeform 36"/>
                  <p:cNvSpPr>
                    <a:spLocks/>
                  </p:cNvSpPr>
                  <p:nvPr/>
                </p:nvSpPr>
                <p:spPr bwMode="hidden">
                  <a:xfrm rot="-802576">
                    <a:off x="2938" y="1129"/>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17" name="Freeform 37"/>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39" name="Group 38"/>
                <p:cNvGrpSpPr>
                  <a:grpSpLocks/>
                </p:cNvGrpSpPr>
                <p:nvPr/>
              </p:nvGrpSpPr>
              <p:grpSpPr bwMode="auto">
                <a:xfrm>
                  <a:off x="3394" y="637"/>
                  <a:ext cx="493" cy="912"/>
                  <a:chOff x="637" y="1653"/>
                  <a:chExt cx="1257" cy="2326"/>
                </a:xfrm>
              </p:grpSpPr>
              <p:sp>
                <p:nvSpPr>
                  <p:cNvPr id="4214" name="Freeform 39"/>
                  <p:cNvSpPr>
                    <a:spLocks/>
                  </p:cNvSpPr>
                  <p:nvPr/>
                </p:nvSpPr>
                <p:spPr bwMode="hidden">
                  <a:xfrm rot="18888116" flipH="1">
                    <a:off x="876" y="2359"/>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15" name="Freeform 40"/>
                  <p:cNvSpPr>
                    <a:spLocks/>
                  </p:cNvSpPr>
                  <p:nvPr/>
                </p:nvSpPr>
                <p:spPr bwMode="hidden">
                  <a:xfrm rot="18888116" flipH="1">
                    <a:off x="419" y="3272"/>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0" name="Group 41"/>
                <p:cNvGrpSpPr>
                  <a:grpSpLocks/>
                </p:cNvGrpSpPr>
                <p:nvPr/>
              </p:nvGrpSpPr>
              <p:grpSpPr bwMode="auto">
                <a:xfrm>
                  <a:off x="3142" y="850"/>
                  <a:ext cx="966" cy="522"/>
                  <a:chOff x="-5" y="2196"/>
                  <a:chExt cx="2463" cy="1332"/>
                </a:xfrm>
              </p:grpSpPr>
              <p:sp>
                <p:nvSpPr>
                  <p:cNvPr id="4212" name="Freeform 42"/>
                  <p:cNvSpPr>
                    <a:spLocks/>
                  </p:cNvSpPr>
                  <p:nvPr/>
                </p:nvSpPr>
                <p:spPr bwMode="hidden">
                  <a:xfrm rot="19495919" flipH="1">
                    <a:off x="644" y="2196"/>
                    <a:ext cx="1814" cy="347"/>
                  </a:xfrm>
                  <a:custGeom>
                    <a:avLst/>
                    <a:gdLst>
                      <a:gd name="T0" fmla="*/ 0 w 2736"/>
                      <a:gd name="T1" fmla="*/ 2 h 504"/>
                      <a:gd name="T2" fmla="*/ 2 w 2736"/>
                      <a:gd name="T3" fmla="*/ 1 h 504"/>
                      <a:gd name="T4" fmla="*/ 4 w 2736"/>
                      <a:gd name="T5" fmla="*/ 1 h 504"/>
                      <a:gd name="T6" fmla="*/ 6 w 2736"/>
                      <a:gd name="T7" fmla="*/ 1 h 504"/>
                      <a:gd name="T8" fmla="*/ 6 w 2736"/>
                      <a:gd name="T9" fmla="*/ 1 h 504"/>
                      <a:gd name="T10" fmla="*/ 4 w 2736"/>
                      <a:gd name="T11" fmla="*/ 1 h 504"/>
                      <a:gd name="T12" fmla="*/ 1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13" name="Freeform 43"/>
                  <p:cNvSpPr>
                    <a:spLocks/>
                  </p:cNvSpPr>
                  <p:nvPr/>
                </p:nvSpPr>
                <p:spPr bwMode="hidden">
                  <a:xfrm rot="19495919" flipH="1">
                    <a:off x="-5" y="2983"/>
                    <a:ext cx="974" cy="545"/>
                  </a:xfrm>
                  <a:custGeom>
                    <a:avLst/>
                    <a:gdLst>
                      <a:gd name="T0" fmla="*/ 1 w 1769"/>
                      <a:gd name="T1" fmla="*/ 1 h 791"/>
                      <a:gd name="T2" fmla="*/ 1 w 1769"/>
                      <a:gd name="T3" fmla="*/ 1 h 791"/>
                      <a:gd name="T4" fmla="*/ 1 w 1769"/>
                      <a:gd name="T5" fmla="*/ 1 h 791"/>
                      <a:gd name="T6" fmla="*/ 1 w 1769"/>
                      <a:gd name="T7" fmla="*/ 1 h 791"/>
                      <a:gd name="T8" fmla="*/ 1 w 1769"/>
                      <a:gd name="T9" fmla="*/ 2 h 791"/>
                      <a:gd name="T10" fmla="*/ 1 w 1769"/>
                      <a:gd name="T11" fmla="*/ 3 h 791"/>
                      <a:gd name="T12" fmla="*/ 1 w 1769"/>
                      <a:gd name="T13" fmla="*/ 2 h 791"/>
                      <a:gd name="T14" fmla="*/ 1 w 1769"/>
                      <a:gd name="T15" fmla="*/ 2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1" name="Group 44"/>
                <p:cNvGrpSpPr>
                  <a:grpSpLocks/>
                </p:cNvGrpSpPr>
                <p:nvPr/>
              </p:nvGrpSpPr>
              <p:grpSpPr bwMode="auto">
                <a:xfrm>
                  <a:off x="3124" y="777"/>
                  <a:ext cx="971" cy="417"/>
                  <a:chOff x="-52" y="2009"/>
                  <a:chExt cx="2477" cy="1064"/>
                </a:xfrm>
              </p:grpSpPr>
              <p:sp>
                <p:nvSpPr>
                  <p:cNvPr id="4210" name="Freeform 45"/>
                  <p:cNvSpPr>
                    <a:spLocks/>
                  </p:cNvSpPr>
                  <p:nvPr/>
                </p:nvSpPr>
                <p:spPr bwMode="hidden">
                  <a:xfrm rot="20017085" flipH="1">
                    <a:off x="689" y="2009"/>
                    <a:ext cx="1736" cy="304"/>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11" name="Freeform 46"/>
                  <p:cNvSpPr>
                    <a:spLocks/>
                  </p:cNvSpPr>
                  <p:nvPr/>
                </p:nvSpPr>
                <p:spPr bwMode="hidden">
                  <a:xfrm rot="20017085" flipH="1">
                    <a:off x="-52" y="2597"/>
                    <a:ext cx="932" cy="47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2" name="Group 47"/>
                <p:cNvGrpSpPr>
                  <a:grpSpLocks/>
                </p:cNvGrpSpPr>
                <p:nvPr/>
              </p:nvGrpSpPr>
              <p:grpSpPr bwMode="auto">
                <a:xfrm>
                  <a:off x="3115" y="700"/>
                  <a:ext cx="969" cy="363"/>
                  <a:chOff x="-74" y="1813"/>
                  <a:chExt cx="2472" cy="927"/>
                </a:xfrm>
              </p:grpSpPr>
              <p:sp>
                <p:nvSpPr>
                  <p:cNvPr id="4208" name="Freeform 48"/>
                  <p:cNvSpPr>
                    <a:spLocks/>
                  </p:cNvSpPr>
                  <p:nvPr/>
                </p:nvSpPr>
                <p:spPr bwMode="hidden">
                  <a:xfrm rot="20519637" flipH="1">
                    <a:off x="721" y="1813"/>
                    <a:ext cx="1677" cy="335"/>
                  </a:xfrm>
                  <a:custGeom>
                    <a:avLst/>
                    <a:gdLst>
                      <a:gd name="T0" fmla="*/ 0 w 2736"/>
                      <a:gd name="T1" fmla="*/ 1 h 504"/>
                      <a:gd name="T2" fmla="*/ 1 w 2736"/>
                      <a:gd name="T3" fmla="*/ 1 h 504"/>
                      <a:gd name="T4" fmla="*/ 1 w 2736"/>
                      <a:gd name="T5" fmla="*/ 1 h 504"/>
                      <a:gd name="T6" fmla="*/ 2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09" name="Freeform 49"/>
                  <p:cNvSpPr>
                    <a:spLocks/>
                  </p:cNvSpPr>
                  <p:nvPr/>
                </p:nvSpPr>
                <p:spPr bwMode="hidden">
                  <a:xfrm rot="20519637" flipH="1">
                    <a:off x="-74" y="2214"/>
                    <a:ext cx="901" cy="526"/>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2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3" name="Group 50"/>
                <p:cNvGrpSpPr>
                  <a:grpSpLocks/>
                </p:cNvGrpSpPr>
                <p:nvPr/>
              </p:nvGrpSpPr>
              <p:grpSpPr bwMode="auto">
                <a:xfrm>
                  <a:off x="3153" y="613"/>
                  <a:ext cx="918" cy="257"/>
                  <a:chOff x="22" y="1591"/>
                  <a:chExt cx="2342" cy="657"/>
                </a:xfrm>
              </p:grpSpPr>
              <p:sp>
                <p:nvSpPr>
                  <p:cNvPr id="4206" name="Freeform 51"/>
                  <p:cNvSpPr>
                    <a:spLocks/>
                  </p:cNvSpPr>
                  <p:nvPr/>
                </p:nvSpPr>
                <p:spPr bwMode="hidden">
                  <a:xfrm rot="21136207" flipH="1">
                    <a:off x="819" y="1591"/>
                    <a:ext cx="154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07" name="Freeform 52"/>
                  <p:cNvSpPr>
                    <a:spLocks/>
                  </p:cNvSpPr>
                  <p:nvPr/>
                </p:nvSpPr>
                <p:spPr bwMode="hidden">
                  <a:xfrm rot="21136207" flipH="1">
                    <a:off x="22" y="1759"/>
                    <a:ext cx="830" cy="489"/>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4" name="Group 53"/>
                <p:cNvGrpSpPr>
                  <a:grpSpLocks/>
                </p:cNvGrpSpPr>
                <p:nvPr/>
              </p:nvGrpSpPr>
              <p:grpSpPr bwMode="auto">
                <a:xfrm>
                  <a:off x="3218" y="556"/>
                  <a:ext cx="843" cy="134"/>
                  <a:chOff x="189" y="1446"/>
                  <a:chExt cx="2150" cy="343"/>
                </a:xfrm>
              </p:grpSpPr>
              <p:sp>
                <p:nvSpPr>
                  <p:cNvPr id="4204" name="Freeform 54"/>
                  <p:cNvSpPr>
                    <a:spLocks/>
                  </p:cNvSpPr>
                  <p:nvPr/>
                </p:nvSpPr>
                <p:spPr bwMode="hidden">
                  <a:xfrm rot="84182" flipH="1">
                    <a:off x="935" y="1466"/>
                    <a:ext cx="1404" cy="219"/>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05" name="Freeform 55"/>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5" name="Group 56"/>
                <p:cNvGrpSpPr>
                  <a:grpSpLocks/>
                </p:cNvGrpSpPr>
                <p:nvPr/>
              </p:nvGrpSpPr>
              <p:grpSpPr bwMode="auto">
                <a:xfrm>
                  <a:off x="3342" y="418"/>
                  <a:ext cx="737" cy="167"/>
                  <a:chOff x="505" y="1094"/>
                  <a:chExt cx="1879" cy="427"/>
                </a:xfrm>
              </p:grpSpPr>
              <p:sp>
                <p:nvSpPr>
                  <p:cNvPr id="4202" name="Freeform 57"/>
                  <p:cNvSpPr>
                    <a:spLocks/>
                  </p:cNvSpPr>
                  <p:nvPr/>
                </p:nvSpPr>
                <p:spPr bwMode="hidden">
                  <a:xfrm rot="802576" flipH="1">
                    <a:off x="1151" y="1306"/>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03" name="Freeform 58"/>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6" name="Group 59"/>
                <p:cNvGrpSpPr>
                  <a:grpSpLocks/>
                </p:cNvGrpSpPr>
                <p:nvPr/>
              </p:nvGrpSpPr>
              <p:grpSpPr bwMode="auto">
                <a:xfrm>
                  <a:off x="3386" y="341"/>
                  <a:ext cx="725" cy="218"/>
                  <a:chOff x="616" y="899"/>
                  <a:chExt cx="1850" cy="554"/>
                </a:xfrm>
              </p:grpSpPr>
              <p:sp>
                <p:nvSpPr>
                  <p:cNvPr id="4200" name="Freeform 60"/>
                  <p:cNvSpPr>
                    <a:spLocks/>
                  </p:cNvSpPr>
                  <p:nvPr/>
                </p:nvSpPr>
                <p:spPr bwMode="hidden">
                  <a:xfrm rot="1277471" flipH="1">
                    <a:off x="1233" y="1238"/>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201" name="Freeform 61"/>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7" name="Group 62"/>
                <p:cNvGrpSpPr>
                  <a:grpSpLocks/>
                </p:cNvGrpSpPr>
                <p:nvPr/>
              </p:nvGrpSpPr>
              <p:grpSpPr bwMode="auto">
                <a:xfrm>
                  <a:off x="3472" y="231"/>
                  <a:ext cx="693" cy="291"/>
                  <a:chOff x="3472" y="231"/>
                  <a:chExt cx="693" cy="291"/>
                </a:xfrm>
              </p:grpSpPr>
              <p:sp>
                <p:nvSpPr>
                  <p:cNvPr id="4198" name="Freeform 63"/>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99" name="Freeform 64"/>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8" name="Group 65"/>
                <p:cNvGrpSpPr>
                  <a:grpSpLocks/>
                </p:cNvGrpSpPr>
                <p:nvPr/>
              </p:nvGrpSpPr>
              <p:grpSpPr bwMode="auto">
                <a:xfrm>
                  <a:off x="3554" y="118"/>
                  <a:ext cx="664" cy="349"/>
                  <a:chOff x="3554" y="118"/>
                  <a:chExt cx="664" cy="349"/>
                </a:xfrm>
              </p:grpSpPr>
              <p:sp>
                <p:nvSpPr>
                  <p:cNvPr id="4196" name="Freeform 66"/>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97" name="Freeform 67"/>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49" name="Group 68"/>
                <p:cNvGrpSpPr>
                  <a:grpSpLocks/>
                </p:cNvGrpSpPr>
                <p:nvPr/>
              </p:nvGrpSpPr>
              <p:grpSpPr bwMode="auto">
                <a:xfrm>
                  <a:off x="3784" y="30"/>
                  <a:ext cx="305" cy="593"/>
                  <a:chOff x="1633" y="104"/>
                  <a:chExt cx="778" cy="1512"/>
                </a:xfrm>
              </p:grpSpPr>
              <p:sp>
                <p:nvSpPr>
                  <p:cNvPr id="4194" name="Freeform 69"/>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95" name="Freeform 70"/>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0" name="Group 71"/>
                <p:cNvGrpSpPr>
                  <a:grpSpLocks/>
                </p:cNvGrpSpPr>
                <p:nvPr/>
              </p:nvGrpSpPr>
              <p:grpSpPr bwMode="auto">
                <a:xfrm>
                  <a:off x="3903" y="0"/>
                  <a:ext cx="248" cy="601"/>
                  <a:chOff x="1935" y="28"/>
                  <a:chExt cx="634" cy="1534"/>
                </a:xfrm>
              </p:grpSpPr>
              <p:sp>
                <p:nvSpPr>
                  <p:cNvPr id="4192" name="Freeform 72"/>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93" name="Freeform 73"/>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1" name="Group 74"/>
                <p:cNvGrpSpPr>
                  <a:grpSpLocks/>
                </p:cNvGrpSpPr>
                <p:nvPr/>
              </p:nvGrpSpPr>
              <p:grpSpPr bwMode="auto">
                <a:xfrm>
                  <a:off x="4251" y="252"/>
                  <a:ext cx="723" cy="222"/>
                  <a:chOff x="2822" y="672"/>
                  <a:chExt cx="1845" cy="566"/>
                </a:xfrm>
              </p:grpSpPr>
              <p:sp>
                <p:nvSpPr>
                  <p:cNvPr id="4190" name="Freeform 75"/>
                  <p:cNvSpPr>
                    <a:spLocks/>
                  </p:cNvSpPr>
                  <p:nvPr/>
                </p:nvSpPr>
                <p:spPr bwMode="hidden">
                  <a:xfrm rot="-1325434">
                    <a:off x="2822" y="1023"/>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91" name="Freeform 76"/>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2" name="Group 77"/>
                <p:cNvGrpSpPr>
                  <a:grpSpLocks/>
                </p:cNvGrpSpPr>
                <p:nvPr/>
              </p:nvGrpSpPr>
              <p:grpSpPr bwMode="auto">
                <a:xfrm>
                  <a:off x="4196" y="163"/>
                  <a:ext cx="699" cy="282"/>
                  <a:chOff x="2683" y="445"/>
                  <a:chExt cx="1781" cy="717"/>
                </a:xfrm>
              </p:grpSpPr>
              <p:sp>
                <p:nvSpPr>
                  <p:cNvPr id="4188" name="Freeform 78"/>
                  <p:cNvSpPr>
                    <a:spLocks/>
                  </p:cNvSpPr>
                  <p:nvPr/>
                </p:nvSpPr>
                <p:spPr bwMode="hidden">
                  <a:xfrm rot="-1921064">
                    <a:off x="2683" y="947"/>
                    <a:ext cx="1233"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89" name="Freeform 79"/>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sp>
              <p:nvSpPr>
                <p:cNvPr id="4153" name="Freeform 80"/>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54" name="Freeform 81"/>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nvGrpSpPr>
                <p:cNvPr id="4155" name="Group 82"/>
                <p:cNvGrpSpPr>
                  <a:grpSpLocks/>
                </p:cNvGrpSpPr>
                <p:nvPr/>
              </p:nvGrpSpPr>
              <p:grpSpPr bwMode="auto">
                <a:xfrm>
                  <a:off x="4242" y="5"/>
                  <a:ext cx="251" cy="596"/>
                  <a:chOff x="2800" y="41"/>
                  <a:chExt cx="640" cy="1520"/>
                </a:xfrm>
              </p:grpSpPr>
              <p:sp>
                <p:nvSpPr>
                  <p:cNvPr id="4186" name="Freeform 83"/>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87" name="Freeform 84"/>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6" name="Group 85"/>
                <p:cNvGrpSpPr>
                  <a:grpSpLocks/>
                </p:cNvGrpSpPr>
                <p:nvPr/>
              </p:nvGrpSpPr>
              <p:grpSpPr bwMode="auto">
                <a:xfrm>
                  <a:off x="4295" y="53"/>
                  <a:ext cx="398" cy="574"/>
                  <a:chOff x="2934" y="163"/>
                  <a:chExt cx="1017" cy="1464"/>
                </a:xfrm>
              </p:grpSpPr>
              <p:sp>
                <p:nvSpPr>
                  <p:cNvPr id="4184" name="Freeform 86"/>
                  <p:cNvSpPr>
                    <a:spLocks/>
                  </p:cNvSpPr>
                  <p:nvPr/>
                </p:nvSpPr>
                <p:spPr bwMode="hidden">
                  <a:xfrm rot="-2777260">
                    <a:off x="2491" y="915"/>
                    <a:ext cx="1155" cy="270"/>
                  </a:xfrm>
                  <a:custGeom>
                    <a:avLst/>
                    <a:gdLst>
                      <a:gd name="T0" fmla="*/ 0 w 2736"/>
                      <a:gd name="T1" fmla="*/ 1 h 504"/>
                      <a:gd name="T2" fmla="*/ 0 w 2736"/>
                      <a:gd name="T3" fmla="*/ 1 h 504"/>
                      <a:gd name="T4" fmla="*/ 0 w 2736"/>
                      <a:gd name="T5" fmla="*/ 1 h 504"/>
                      <a:gd name="T6" fmla="*/ 0 w 2736"/>
                      <a:gd name="T7" fmla="*/ 1 h 504"/>
                      <a:gd name="T8" fmla="*/ 0 w 2736"/>
                      <a:gd name="T9" fmla="*/ 1 h 504"/>
                      <a:gd name="T10" fmla="*/ 0 w 2736"/>
                      <a:gd name="T11" fmla="*/ 1 h 504"/>
                      <a:gd name="T12" fmla="*/ 0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85" name="Freeform 87"/>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7" name="Group 88"/>
                <p:cNvGrpSpPr>
                  <a:grpSpLocks/>
                </p:cNvGrpSpPr>
                <p:nvPr/>
              </p:nvGrpSpPr>
              <p:grpSpPr bwMode="auto">
                <a:xfrm>
                  <a:off x="4215" y="2"/>
                  <a:ext cx="95" cy="567"/>
                  <a:chOff x="2730" y="32"/>
                  <a:chExt cx="243" cy="1448"/>
                </a:xfrm>
              </p:grpSpPr>
              <p:sp>
                <p:nvSpPr>
                  <p:cNvPr id="4182" name="Freeform 89"/>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83" name="Freeform 90"/>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8" name="Group 91"/>
                <p:cNvGrpSpPr>
                  <a:grpSpLocks/>
                </p:cNvGrpSpPr>
                <p:nvPr/>
              </p:nvGrpSpPr>
              <p:grpSpPr bwMode="auto">
                <a:xfrm>
                  <a:off x="3514" y="683"/>
                  <a:ext cx="425" cy="960"/>
                  <a:chOff x="943" y="1769"/>
                  <a:chExt cx="1085" cy="2450"/>
                </a:xfrm>
              </p:grpSpPr>
              <p:sp>
                <p:nvSpPr>
                  <p:cNvPr id="4180" name="Freeform 92"/>
                  <p:cNvSpPr>
                    <a:spLocks/>
                  </p:cNvSpPr>
                  <p:nvPr/>
                </p:nvSpPr>
                <p:spPr bwMode="hidden">
                  <a:xfrm rot="18335692" flipH="1">
                    <a:off x="1010" y="2475"/>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81" name="Freeform 93"/>
                  <p:cNvSpPr>
                    <a:spLocks/>
                  </p:cNvSpPr>
                  <p:nvPr/>
                </p:nvSpPr>
                <p:spPr bwMode="hidden">
                  <a:xfrm rot="18335692" flipH="1">
                    <a:off x="725" y="3512"/>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59" name="Group 94"/>
                <p:cNvGrpSpPr>
                  <a:grpSpLocks/>
                </p:cNvGrpSpPr>
                <p:nvPr/>
              </p:nvGrpSpPr>
              <p:grpSpPr bwMode="auto">
                <a:xfrm>
                  <a:off x="3715" y="748"/>
                  <a:ext cx="300" cy="930"/>
                  <a:chOff x="1455" y="1936"/>
                  <a:chExt cx="766" cy="2373"/>
                </a:xfrm>
              </p:grpSpPr>
              <p:sp>
                <p:nvSpPr>
                  <p:cNvPr id="4178" name="Freeform 95"/>
                  <p:cNvSpPr>
                    <a:spLocks/>
                  </p:cNvSpPr>
                  <p:nvPr/>
                </p:nvSpPr>
                <p:spPr bwMode="hidden">
                  <a:xfrm rot="17542885" flipH="1">
                    <a:off x="1267" y="2578"/>
                    <a:ext cx="1595" cy="312"/>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79" name="Freeform 96"/>
                  <p:cNvSpPr>
                    <a:spLocks/>
                  </p:cNvSpPr>
                  <p:nvPr/>
                </p:nvSpPr>
                <p:spPr bwMode="hidden">
                  <a:xfrm rot="17542885" flipH="1">
                    <a:off x="1272" y="3636"/>
                    <a:ext cx="856" cy="490"/>
                  </a:xfrm>
                  <a:custGeom>
                    <a:avLst/>
                    <a:gdLst>
                      <a:gd name="T0" fmla="*/ 0 w 1769"/>
                      <a:gd name="T1" fmla="*/ 1 h 791"/>
                      <a:gd name="T2" fmla="*/ 0 w 1769"/>
                      <a:gd name="T3" fmla="*/ 1 h 791"/>
                      <a:gd name="T4" fmla="*/ 0 w 1769"/>
                      <a:gd name="T5" fmla="*/ 1 h 791"/>
                      <a:gd name="T6" fmla="*/ 0 w 1769"/>
                      <a:gd name="T7" fmla="*/ 1 h 791"/>
                      <a:gd name="T8" fmla="*/ 0 w 1769"/>
                      <a:gd name="T9" fmla="*/ 1 h 791"/>
                      <a:gd name="T10" fmla="*/ 0 w 1769"/>
                      <a:gd name="T11" fmla="*/ 1 h 791"/>
                      <a:gd name="T12" fmla="*/ 0 w 1769"/>
                      <a:gd name="T13" fmla="*/ 1 h 791"/>
                      <a:gd name="T14" fmla="*/ 0 w 1769"/>
                      <a:gd name="T15" fmla="*/ 1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0" name="Group 97"/>
                <p:cNvGrpSpPr>
                  <a:grpSpLocks/>
                </p:cNvGrpSpPr>
                <p:nvPr/>
              </p:nvGrpSpPr>
              <p:grpSpPr bwMode="auto">
                <a:xfrm rot="88588">
                  <a:off x="3923" y="769"/>
                  <a:ext cx="180" cy="913"/>
                  <a:chOff x="1956" y="1990"/>
                  <a:chExt cx="492" cy="2604"/>
                </a:xfrm>
              </p:grpSpPr>
              <p:sp>
                <p:nvSpPr>
                  <p:cNvPr id="4176" name="Freeform 98"/>
                  <p:cNvSpPr>
                    <a:spLocks/>
                  </p:cNvSpPr>
                  <p:nvPr/>
                </p:nvSpPr>
                <p:spPr bwMode="hidden">
                  <a:xfrm rot="16782062" flipH="1">
                    <a:off x="1442" y="2695"/>
                    <a:ext cx="1711" cy="301"/>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77" name="Freeform 99"/>
                  <p:cNvSpPr>
                    <a:spLocks/>
                  </p:cNvSpPr>
                  <p:nvPr/>
                </p:nvSpPr>
                <p:spPr bwMode="hidden">
                  <a:xfrm rot="16782062" flipH="1">
                    <a:off x="1734" y="3898"/>
                    <a:ext cx="918" cy="473"/>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1" name="Group 100"/>
                <p:cNvGrpSpPr>
                  <a:grpSpLocks/>
                </p:cNvGrpSpPr>
                <p:nvPr/>
              </p:nvGrpSpPr>
              <p:grpSpPr bwMode="auto">
                <a:xfrm>
                  <a:off x="4451" y="662"/>
                  <a:ext cx="442" cy="951"/>
                  <a:chOff x="3334" y="1717"/>
                  <a:chExt cx="1125" cy="2426"/>
                </a:xfrm>
              </p:grpSpPr>
              <p:sp>
                <p:nvSpPr>
                  <p:cNvPr id="4174" name="Freeform 101"/>
                  <p:cNvSpPr>
                    <a:spLocks/>
                  </p:cNvSpPr>
                  <p:nvPr/>
                </p:nvSpPr>
                <p:spPr bwMode="hidden">
                  <a:xfrm rot="3144576">
                    <a:off x="2628" y="2423"/>
                    <a:ext cx="1724" cy="312"/>
                  </a:xfrm>
                  <a:custGeom>
                    <a:avLst/>
                    <a:gdLst>
                      <a:gd name="T0" fmla="*/ 0 w 2736"/>
                      <a:gd name="T1" fmla="*/ 1 h 504"/>
                      <a:gd name="T2" fmla="*/ 1 w 2736"/>
                      <a:gd name="T3" fmla="*/ 1 h 504"/>
                      <a:gd name="T4" fmla="*/ 2 w 2736"/>
                      <a:gd name="T5" fmla="*/ 1 h 504"/>
                      <a:gd name="T6" fmla="*/ 3 w 2736"/>
                      <a:gd name="T7" fmla="*/ 1 h 504"/>
                      <a:gd name="T8" fmla="*/ 3 w 2736"/>
                      <a:gd name="T9" fmla="*/ 1 h 504"/>
                      <a:gd name="T10" fmla="*/ 2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75" name="Freeform 102"/>
                  <p:cNvSpPr>
                    <a:spLocks/>
                  </p:cNvSpPr>
                  <p:nvPr/>
                </p:nvSpPr>
                <p:spPr bwMode="hidden">
                  <a:xfrm rot="3144576">
                    <a:off x="3751" y="3436"/>
                    <a:ext cx="925" cy="490"/>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2" name="Group 103"/>
                <p:cNvGrpSpPr>
                  <a:grpSpLocks/>
                </p:cNvGrpSpPr>
                <p:nvPr/>
              </p:nvGrpSpPr>
              <p:grpSpPr bwMode="auto">
                <a:xfrm>
                  <a:off x="4391" y="721"/>
                  <a:ext cx="347" cy="951"/>
                  <a:chOff x="3181" y="1866"/>
                  <a:chExt cx="883" cy="2426"/>
                </a:xfrm>
              </p:grpSpPr>
              <p:sp>
                <p:nvSpPr>
                  <p:cNvPr id="4172" name="Freeform 104"/>
                  <p:cNvSpPr>
                    <a:spLocks/>
                  </p:cNvSpPr>
                  <p:nvPr/>
                </p:nvSpPr>
                <p:spPr bwMode="hidden">
                  <a:xfrm rot="3745735">
                    <a:off x="2506" y="2541"/>
                    <a:ext cx="1650" cy="299"/>
                  </a:xfrm>
                  <a:custGeom>
                    <a:avLst/>
                    <a:gdLst>
                      <a:gd name="T0" fmla="*/ 0 w 2736"/>
                      <a:gd name="T1" fmla="*/ 1 h 504"/>
                      <a:gd name="T2" fmla="*/ 1 w 2736"/>
                      <a:gd name="T3" fmla="*/ 1 h 504"/>
                      <a:gd name="T4" fmla="*/ 1 w 2736"/>
                      <a:gd name="T5" fmla="*/ 1 h 504"/>
                      <a:gd name="T6" fmla="*/ 1 w 2736"/>
                      <a:gd name="T7" fmla="*/ 1 h 504"/>
                      <a:gd name="T8" fmla="*/ 1 w 2736"/>
                      <a:gd name="T9" fmla="*/ 1 h 504"/>
                      <a:gd name="T10" fmla="*/ 1 w 2736"/>
                      <a:gd name="T11" fmla="*/ 1 h 504"/>
                      <a:gd name="T12" fmla="*/ 1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73" name="Freeform 105"/>
                  <p:cNvSpPr>
                    <a:spLocks/>
                  </p:cNvSpPr>
                  <p:nvPr/>
                </p:nvSpPr>
                <p:spPr bwMode="hidden">
                  <a:xfrm rot="3745735">
                    <a:off x="3387" y="3615"/>
                    <a:ext cx="885" cy="469"/>
                  </a:xfrm>
                  <a:custGeom>
                    <a:avLst/>
                    <a:gdLst>
                      <a:gd name="T0" fmla="*/ 1 w 1769"/>
                      <a:gd name="T1" fmla="*/ 1 h 791"/>
                      <a:gd name="T2" fmla="*/ 1 w 1769"/>
                      <a:gd name="T3" fmla="*/ 1 h 791"/>
                      <a:gd name="T4" fmla="*/ 1 w 1769"/>
                      <a:gd name="T5" fmla="*/ 1 h 791"/>
                      <a:gd name="T6" fmla="*/ 1 w 1769"/>
                      <a:gd name="T7" fmla="*/ 1 h 791"/>
                      <a:gd name="T8" fmla="*/ 1 w 1769"/>
                      <a:gd name="T9" fmla="*/ 1 h 791"/>
                      <a:gd name="T10" fmla="*/ 1 w 1769"/>
                      <a:gd name="T11" fmla="*/ 1 h 791"/>
                      <a:gd name="T12" fmla="*/ 1 w 1769"/>
                      <a:gd name="T13" fmla="*/ 1 h 791"/>
                      <a:gd name="T14" fmla="*/ 1 w 1769"/>
                      <a:gd name="T15" fmla="*/ 1 h 791"/>
                      <a:gd name="T16" fmla="*/ 1 w 1769"/>
                      <a:gd name="T17" fmla="*/ 1 h 791"/>
                      <a:gd name="T18" fmla="*/ 1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3" name="Group 106"/>
                <p:cNvGrpSpPr>
                  <a:grpSpLocks/>
                </p:cNvGrpSpPr>
                <p:nvPr/>
              </p:nvGrpSpPr>
              <p:grpSpPr bwMode="auto">
                <a:xfrm>
                  <a:off x="4323" y="767"/>
                  <a:ext cx="243" cy="935"/>
                  <a:chOff x="3006" y="1983"/>
                  <a:chExt cx="619" cy="2386"/>
                </a:xfrm>
              </p:grpSpPr>
              <p:sp>
                <p:nvSpPr>
                  <p:cNvPr id="4170" name="Freeform 107"/>
                  <p:cNvSpPr>
                    <a:spLocks/>
                  </p:cNvSpPr>
                  <p:nvPr/>
                </p:nvSpPr>
                <p:spPr bwMode="hidden">
                  <a:xfrm rot="4286818">
                    <a:off x="2328" y="2661"/>
                    <a:ext cx="1601" cy="24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71" name="Freeform 108"/>
                  <p:cNvSpPr>
                    <a:spLocks/>
                  </p:cNvSpPr>
                  <p:nvPr/>
                </p:nvSpPr>
                <p:spPr bwMode="hidden">
                  <a:xfrm rot="4286818">
                    <a:off x="3002" y="3747"/>
                    <a:ext cx="859"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4" name="Group 109"/>
                <p:cNvGrpSpPr>
                  <a:grpSpLocks/>
                </p:cNvGrpSpPr>
                <p:nvPr/>
              </p:nvGrpSpPr>
              <p:grpSpPr bwMode="auto">
                <a:xfrm>
                  <a:off x="4249" y="813"/>
                  <a:ext cx="159" cy="870"/>
                  <a:chOff x="2819" y="2101"/>
                  <a:chExt cx="405" cy="2219"/>
                </a:xfrm>
              </p:grpSpPr>
              <p:sp>
                <p:nvSpPr>
                  <p:cNvPr id="4168" name="Freeform 110"/>
                  <p:cNvSpPr>
                    <a:spLocks/>
                  </p:cNvSpPr>
                  <p:nvPr/>
                </p:nvSpPr>
                <p:spPr bwMode="hidden">
                  <a:xfrm rot="4898956">
                    <a:off x="2206" y="2714"/>
                    <a:ext cx="1471" cy="246"/>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69" name="Freeform 111"/>
                  <p:cNvSpPr>
                    <a:spLocks/>
                  </p:cNvSpPr>
                  <p:nvPr/>
                </p:nvSpPr>
                <p:spPr bwMode="hidden">
                  <a:xfrm rot="4898956">
                    <a:off x="2636" y="3732"/>
                    <a:ext cx="790" cy="386"/>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nvGrpSpPr>
                <p:cNvPr id="4165" name="Group 112"/>
                <p:cNvGrpSpPr>
                  <a:grpSpLocks/>
                </p:cNvGrpSpPr>
                <p:nvPr/>
              </p:nvGrpSpPr>
              <p:grpSpPr bwMode="auto">
                <a:xfrm>
                  <a:off x="4045" y="826"/>
                  <a:ext cx="167" cy="857"/>
                  <a:chOff x="2287" y="2135"/>
                  <a:chExt cx="426" cy="2185"/>
                </a:xfrm>
              </p:grpSpPr>
              <p:sp>
                <p:nvSpPr>
                  <p:cNvPr id="4166" name="Freeform 113"/>
                  <p:cNvSpPr>
                    <a:spLocks/>
                  </p:cNvSpPr>
                  <p:nvPr/>
                </p:nvSpPr>
                <p:spPr bwMode="hidden">
                  <a:xfrm rot="5755659">
                    <a:off x="1900" y="2760"/>
                    <a:ext cx="1437" cy="188"/>
                  </a:xfrm>
                  <a:custGeom>
                    <a:avLst/>
                    <a:gdLst>
                      <a:gd name="T0" fmla="*/ 0 w 2736"/>
                      <a:gd name="T1" fmla="*/ 0 h 504"/>
                      <a:gd name="T2" fmla="*/ 1 w 2736"/>
                      <a:gd name="T3" fmla="*/ 0 h 504"/>
                      <a:gd name="T4" fmla="*/ 1 w 2736"/>
                      <a:gd name="T5" fmla="*/ 0 h 504"/>
                      <a:gd name="T6" fmla="*/ 1 w 2736"/>
                      <a:gd name="T7" fmla="*/ 0 h 504"/>
                      <a:gd name="T8" fmla="*/ 1 w 2736"/>
                      <a:gd name="T9" fmla="*/ 0 h 504"/>
                      <a:gd name="T10" fmla="*/ 1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67" name="Freeform 114"/>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sp>
            <p:nvSpPr>
              <p:cNvPr id="4110" name="Freeform 115"/>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1" name="Arc 116"/>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2" name="Arc 117"/>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3" name="Arc 118"/>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4" name="Arc 119"/>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5" name="Arc 120"/>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6" name="Arc 121"/>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7" name="Arc 122"/>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8" name="Arc 123"/>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19" name="Freeform 124"/>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0" name="Freeform 125"/>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1" name="Arc 126"/>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2" name="Arc 127"/>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3" name="Arc 128"/>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4" name="Freeform 129"/>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5" name="Freeform 130"/>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6" name="Freeform 131"/>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7" name="Freeform 132"/>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8" name="Freeform 133"/>
              <p:cNvSpPr>
                <a:spLocks/>
              </p:cNvSpPr>
              <p:nvPr/>
            </p:nvSpPr>
            <p:spPr bwMode="hidden">
              <a:xfrm>
                <a:off x="4636" y="576"/>
                <a:ext cx="595" cy="419"/>
              </a:xfrm>
              <a:custGeom>
                <a:avLst/>
                <a:gdLst>
                  <a:gd name="T0" fmla="*/ 0 w 776"/>
                  <a:gd name="T1" fmla="*/ 0 h 2368"/>
                  <a:gd name="T2" fmla="*/ 5 w 776"/>
                  <a:gd name="T3" fmla="*/ 0 h 2368"/>
                  <a:gd name="T4" fmla="*/ 2 w 776"/>
                  <a:gd name="T5" fmla="*/ 0 h 2368"/>
                  <a:gd name="T6" fmla="*/ 6 w 776"/>
                  <a:gd name="T7" fmla="*/ 0 h 2368"/>
                  <a:gd name="T8" fmla="*/ 4 w 776"/>
                  <a:gd name="T9" fmla="*/ 0 h 2368"/>
                  <a:gd name="T10" fmla="*/ 7 w 776"/>
                  <a:gd name="T11" fmla="*/ 0 h 2368"/>
                  <a:gd name="T12" fmla="*/ 5 w 776"/>
                  <a:gd name="T13" fmla="*/ 0 h 2368"/>
                  <a:gd name="T14" fmla="*/ 9 w 776"/>
                  <a:gd name="T15" fmla="*/ 0 h 2368"/>
                  <a:gd name="T16" fmla="*/ 7 w 776"/>
                  <a:gd name="T17" fmla="*/ 0 h 2368"/>
                  <a:gd name="T18" fmla="*/ 9 w 776"/>
                  <a:gd name="T19" fmla="*/ 0 h 2368"/>
                  <a:gd name="T20" fmla="*/ 9 w 776"/>
                  <a:gd name="T21" fmla="*/ 0 h 2368"/>
                  <a:gd name="T22" fmla="*/ 11 w 776"/>
                  <a:gd name="T23" fmla="*/ 0 h 2368"/>
                  <a:gd name="T24" fmla="*/ 11 w 776"/>
                  <a:gd name="T25" fmla="*/ 0 h 2368"/>
                  <a:gd name="T26" fmla="*/ 12 w 776"/>
                  <a:gd name="T27" fmla="*/ 0 h 2368"/>
                  <a:gd name="T28" fmla="*/ 12 w 776"/>
                  <a:gd name="T29" fmla="*/ 0 h 2368"/>
                  <a:gd name="T30" fmla="*/ 14 w 776"/>
                  <a:gd name="T31" fmla="*/ 0 h 2368"/>
                  <a:gd name="T32" fmla="*/ 12 w 776"/>
                  <a:gd name="T33" fmla="*/ 0 h 2368"/>
                  <a:gd name="T34" fmla="*/ 14 w 776"/>
                  <a:gd name="T35" fmla="*/ 0 h 2368"/>
                  <a:gd name="T36" fmla="*/ 12 w 776"/>
                  <a:gd name="T37" fmla="*/ 0 h 2368"/>
                  <a:gd name="T38" fmla="*/ 14 w 776"/>
                  <a:gd name="T39" fmla="*/ 0 h 2368"/>
                  <a:gd name="T40" fmla="*/ 14 w 776"/>
                  <a:gd name="T41" fmla="*/ 0 h 2368"/>
                  <a:gd name="T42" fmla="*/ 14 w 776"/>
                  <a:gd name="T43" fmla="*/ 0 h 2368"/>
                  <a:gd name="T44" fmla="*/ 14 w 776"/>
                  <a:gd name="T45" fmla="*/ 0 h 2368"/>
                  <a:gd name="T46" fmla="*/ 1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29" name="Freeform 134"/>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30" name="Freeform 135"/>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sp>
            <p:nvSpPr>
              <p:cNvPr id="4131" name="Freeform 136"/>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id-ID">
                  <a:solidFill>
                    <a:srgbClr val="CCFFFF"/>
                  </a:solidFill>
                  <a:latin typeface="Arial" charset="0"/>
                </a:endParaRPr>
              </a:p>
            </p:txBody>
          </p:sp>
        </p:grpSp>
      </p:grpSp>
      <p:sp>
        <p:nvSpPr>
          <p:cNvPr id="4099" name="Rectangle 137"/>
          <p:cNvSpPr>
            <a:spLocks noGrp="1" noChangeArrowheads="1"/>
          </p:cNvSpPr>
          <p:nvPr>
            <p:ph type="title"/>
          </p:nvPr>
        </p:nvSpPr>
        <p:spPr bwMode="auto">
          <a:xfrm>
            <a:off x="685800" y="301625"/>
            <a:ext cx="7772400"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00" name="Rectangle 138"/>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79" name="Rectangle 139"/>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SzTx/>
              <a:defRPr sz="1400">
                <a:solidFill>
                  <a:srgbClr val="CCFFFF"/>
                </a:solidFill>
                <a:latin typeface="+mn-lt"/>
                <a:cs typeface="+mn-cs"/>
              </a:defRPr>
            </a:lvl1pPr>
          </a:lstStyle>
          <a:p>
            <a:pPr fontAlgn="base">
              <a:spcBef>
                <a:spcPct val="0"/>
              </a:spcBef>
              <a:spcAft>
                <a:spcPct val="0"/>
              </a:spcAft>
              <a:defRPr/>
            </a:pPr>
            <a:endParaRPr lang="en-GB"/>
          </a:p>
        </p:txBody>
      </p:sp>
      <p:sp>
        <p:nvSpPr>
          <p:cNvPr id="10380" name="Rectangle 14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buSzTx/>
              <a:defRPr sz="1400">
                <a:solidFill>
                  <a:srgbClr val="CCFFFF"/>
                </a:solidFill>
                <a:latin typeface="+mn-lt"/>
                <a:cs typeface="+mn-cs"/>
              </a:defRPr>
            </a:lvl1pPr>
          </a:lstStyle>
          <a:p>
            <a:pPr fontAlgn="base">
              <a:spcBef>
                <a:spcPct val="0"/>
              </a:spcBef>
              <a:spcAft>
                <a:spcPct val="0"/>
              </a:spcAft>
              <a:defRPr/>
            </a:pPr>
            <a:endParaRPr lang="en-GB"/>
          </a:p>
        </p:txBody>
      </p:sp>
      <p:sp>
        <p:nvSpPr>
          <p:cNvPr id="10381" name="Rectangle 141"/>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SzTx/>
              <a:defRPr sz="1400">
                <a:solidFill>
                  <a:srgbClr val="CCFFFF"/>
                </a:solidFill>
                <a:latin typeface="+mn-lt"/>
                <a:cs typeface="+mn-cs"/>
              </a:defRPr>
            </a:lvl1pPr>
          </a:lstStyle>
          <a:p>
            <a:pPr fontAlgn="base">
              <a:spcBef>
                <a:spcPct val="0"/>
              </a:spcBef>
              <a:spcAft>
                <a:spcPct val="0"/>
              </a:spcAft>
              <a:defRPr/>
            </a:pPr>
            <a:fld id="{D51B8CA6-53AE-49F5-909C-FECC17B109FB}" type="slidenum">
              <a:rPr lang="en-GB"/>
              <a:pPr fontAlgn="base">
                <a:spcBef>
                  <a:spcPct val="0"/>
                </a:spcBef>
                <a:spcAft>
                  <a:spcPct val="0"/>
                </a:spcAft>
                <a:defRPr/>
              </a:pPr>
              <a:t>‹#›</a:t>
            </a:fld>
            <a:endParaRPr lang="en-GB"/>
          </a:p>
        </p:txBody>
      </p:sp>
    </p:spTree>
    <p:extLst>
      <p:ext uri="{BB962C8B-B14F-4D97-AF65-F5344CB8AC3E}">
        <p14:creationId xmlns:p14="http://schemas.microsoft.com/office/powerpoint/2010/main" val="262547644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base">
              <a:spcBef>
                <a:spcPct val="0"/>
              </a:spcBef>
              <a:spcAft>
                <a:spcPct val="0"/>
              </a:spcAft>
              <a:defRPr/>
            </a:pPr>
            <a:fld id="{D51B8CA6-53AE-49F5-909C-FECC17B109FB}" type="slidenum">
              <a:rPr lang="en-GB" smtClean="0"/>
              <a:pPr fontAlgn="base">
                <a:spcBef>
                  <a:spcPct val="0"/>
                </a:spcBef>
                <a:spcAft>
                  <a:spcPct val="0"/>
                </a:spcAft>
                <a:defRPr/>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4"/>
          <p:cNvSpPr>
            <a:spLocks noChangeArrowheads="1" noChangeShapeType="1" noTextEdit="1"/>
          </p:cNvSpPr>
          <p:nvPr/>
        </p:nvSpPr>
        <p:spPr bwMode="auto">
          <a:xfrm>
            <a:off x="533399" y="1773238"/>
            <a:ext cx="8215313" cy="10080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defRPr/>
            </a:pPr>
            <a:r>
              <a:rPr lang="id-ID" sz="4400" kern="10" dirty="0" smtClean="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Ruang </a:t>
            </a:r>
            <a:r>
              <a:rPr lang="id-ID" sz="44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Lingkup </a:t>
            </a:r>
            <a:r>
              <a:rPr lang="id-ID" sz="4400" kern="10" dirty="0" smtClean="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Ekonomi Makro</a:t>
            </a:r>
            <a:endParaRPr lang="id-ID" sz="4400" kern="10" dirty="0">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endParaRPr>
          </a:p>
        </p:txBody>
      </p:sp>
      <p:sp>
        <p:nvSpPr>
          <p:cNvPr id="3" name="Rectangle 3"/>
          <p:cNvSpPr txBox="1">
            <a:spLocks noChangeArrowheads="1"/>
          </p:cNvSpPr>
          <p:nvPr/>
        </p:nvSpPr>
        <p:spPr>
          <a:xfrm>
            <a:off x="533400" y="3563938"/>
            <a:ext cx="3048000" cy="657225"/>
          </a:xfrm>
          <a:prstGeom prst="rect">
            <a:avLst/>
          </a:prstGeom>
        </p:spPr>
        <p:txBody>
          <a:bodyPr>
            <a:normAutofit fontScale="85000" lnSpcReduction="10000"/>
          </a:bodyPr>
          <a:lst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a:lstStyle>
          <a:p>
            <a:pPr marL="0" indent="0" eaLnBrk="1" hangingPunct="1">
              <a:buClr>
                <a:srgbClr val="FF3399"/>
              </a:buClr>
              <a:buFontTx/>
              <a:buNone/>
              <a:defRPr/>
            </a:pPr>
            <a:r>
              <a:rPr lang="en-US" b="1" dirty="0" smtClean="0">
                <a:solidFill>
                  <a:srgbClr val="CCFFFF"/>
                </a:solidFill>
              </a:rPr>
              <a:t> ( </a:t>
            </a:r>
            <a:r>
              <a:rPr lang="en-US" b="1" dirty="0" err="1" smtClean="0">
                <a:solidFill>
                  <a:srgbClr val="CCFFFF"/>
                </a:solidFill>
                <a:latin typeface="Arial Rounded MT Bold" pitchFamily="34" charset="0"/>
              </a:rPr>
              <a:t>Pertemuan</a:t>
            </a:r>
            <a:r>
              <a:rPr lang="en-US" b="1" dirty="0" smtClean="0">
                <a:solidFill>
                  <a:srgbClr val="CCFFFF"/>
                </a:solidFill>
                <a:latin typeface="Arial Rounded MT Bold" pitchFamily="34" charset="0"/>
              </a:rPr>
              <a:t> </a:t>
            </a:r>
            <a:r>
              <a:rPr lang="id-ID" b="1" dirty="0" smtClean="0">
                <a:solidFill>
                  <a:srgbClr val="CCFFFF"/>
                </a:solidFill>
                <a:latin typeface="Arial Rounded MT Bold" pitchFamily="34" charset="0"/>
              </a:rPr>
              <a:t> </a:t>
            </a:r>
            <a:r>
              <a:rPr lang="id-ID" b="1" dirty="0">
                <a:solidFill>
                  <a:srgbClr val="CCFFFF"/>
                </a:solidFill>
                <a:latin typeface="Arial Rounded MT Bold" pitchFamily="34" charset="0"/>
              </a:rPr>
              <a:t>9</a:t>
            </a:r>
            <a:r>
              <a:rPr lang="en-US" b="1" dirty="0" smtClean="0">
                <a:solidFill>
                  <a:srgbClr val="CCFFFF"/>
                </a:solidFill>
                <a:latin typeface="Arial Rounded MT Bold" pitchFamily="34" charset="0"/>
              </a:rPr>
              <a:t> </a:t>
            </a:r>
            <a:r>
              <a:rPr lang="en-US" b="1" dirty="0" smtClean="0">
                <a:solidFill>
                  <a:srgbClr val="CCFFFF"/>
                </a:solidFill>
              </a:rPr>
              <a:t>)</a:t>
            </a:r>
          </a:p>
        </p:txBody>
      </p:sp>
      <p:sp>
        <p:nvSpPr>
          <p:cNvPr id="29700" name="Rectangle 3"/>
          <p:cNvSpPr>
            <a:spLocks noChangeArrowheads="1"/>
          </p:cNvSpPr>
          <p:nvPr/>
        </p:nvSpPr>
        <p:spPr bwMode="auto">
          <a:xfrm>
            <a:off x="625475" y="4894263"/>
            <a:ext cx="31845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a:solidFill>
                  <a:srgbClr val="63C8C8"/>
                </a:solidFill>
                <a:latin typeface="Arial Black" pitchFamily="34" charset="0"/>
                <a:cs typeface="Arial" charset="0"/>
              </a:rPr>
              <a:t>By : BIDA SARI,  SP, MSi</a:t>
            </a:r>
            <a:endParaRPr lang="en-US">
              <a:solidFill>
                <a:srgbClr val="63C8C8"/>
              </a:solidFill>
              <a:latin typeface="Arial Black" pitchFamily="34" charset="0"/>
              <a:cs typeface="Arial" charset="0"/>
            </a:endParaRPr>
          </a:p>
        </p:txBody>
      </p:sp>
      <p:pic>
        <p:nvPicPr>
          <p:cNvPr id="29701" name="Picture 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720013" y="3581400"/>
            <a:ext cx="1347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8538" y="3716338"/>
            <a:ext cx="3940175" cy="272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6525" y="3284538"/>
            <a:ext cx="2333625" cy="2249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713" y="80963"/>
            <a:ext cx="709612"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705" name="Rectangle 8"/>
          <p:cNvSpPr>
            <a:spLocks noChangeArrowheads="1"/>
          </p:cNvSpPr>
          <p:nvPr/>
        </p:nvSpPr>
        <p:spPr bwMode="auto">
          <a:xfrm>
            <a:off x="822325" y="188640"/>
            <a:ext cx="7207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a:solidFill>
                  <a:srgbClr val="FFFFFF"/>
                </a:solidFill>
                <a:cs typeface="Arial" charset="0"/>
              </a:rPr>
              <a:t>UNIVERSITAS PERSADA INDONESIA Y.A.I </a:t>
            </a:r>
            <a:r>
              <a:rPr lang="id-ID" b="1" dirty="0">
                <a:solidFill>
                  <a:srgbClr val="FFFFFF"/>
                </a:solidFill>
                <a:cs typeface="Arial" charset="0"/>
              </a:rPr>
              <a:t> </a:t>
            </a:r>
            <a:r>
              <a:rPr lang="en-US" b="1" dirty="0">
                <a:solidFill>
                  <a:srgbClr val="FFFFFF"/>
                </a:solidFill>
                <a:cs typeface="Arial" charset="0"/>
              </a:rPr>
              <a:t>JAKARTA</a:t>
            </a:r>
            <a:endParaRPr lang="id-ID" dirty="0">
              <a:solidFill>
                <a:srgbClr val="FFFFFF"/>
              </a:solidFill>
              <a:cs typeface="Arial" charset="0"/>
            </a:endParaRPr>
          </a:p>
        </p:txBody>
      </p:sp>
    </p:spTree>
    <p:extLst>
      <p:ext uri="{BB962C8B-B14F-4D97-AF65-F5344CB8AC3E}">
        <p14:creationId xmlns:p14="http://schemas.microsoft.com/office/powerpoint/2010/main" val="516197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otDefined 2"/>
          <p:cNvSpPr>
            <a:spLocks noGrp="1" noChangeArrowheads="1"/>
          </p:cNvSpPr>
          <p:nvPr>
            <p:ph type="title"/>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b="1" i="1" dirty="0" err="1" smtClean="0">
                <a:solidFill>
                  <a:srgbClr val="FF0066"/>
                </a:solidFill>
                <a:latin typeface="Arial Narrow" pitchFamily="34" charset="0"/>
              </a:rPr>
              <a:t>Pelaku</a:t>
            </a:r>
            <a:r>
              <a:rPr b="1" i="1" dirty="0" smtClean="0">
                <a:solidFill>
                  <a:srgbClr val="FF0066"/>
                </a:solidFill>
                <a:latin typeface="Arial Narrow" pitchFamily="34" charset="0"/>
              </a:rPr>
              <a:t> </a:t>
            </a:r>
            <a:r>
              <a:rPr b="1" i="1" dirty="0" err="1" smtClean="0">
                <a:solidFill>
                  <a:srgbClr val="FF0066"/>
                </a:solidFill>
                <a:latin typeface="Arial Narrow" pitchFamily="34" charset="0"/>
              </a:rPr>
              <a:t>Kegiatan</a:t>
            </a:r>
            <a:r>
              <a:rPr b="1" i="1" dirty="0" smtClean="0">
                <a:solidFill>
                  <a:srgbClr val="FF0066"/>
                </a:solidFill>
                <a:latin typeface="Arial Narrow" pitchFamily="34" charset="0"/>
              </a:rPr>
              <a:t> </a:t>
            </a:r>
            <a:r>
              <a:rPr b="1" i="1" dirty="0" err="1" smtClean="0">
                <a:solidFill>
                  <a:srgbClr val="FF0066"/>
                </a:solidFill>
                <a:latin typeface="Arial Narrow" pitchFamily="34" charset="0"/>
              </a:rPr>
              <a:t>Ekonomi</a:t>
            </a:r>
            <a:endParaRPr b="1" i="1" dirty="0" smtClean="0">
              <a:solidFill>
                <a:srgbClr val="FF0066"/>
              </a:solidFill>
              <a:latin typeface="Arial Narrow" pitchFamily="34" charset="0"/>
            </a:endParaRPr>
          </a:p>
        </p:txBody>
      </p:sp>
      <p:sp>
        <p:nvSpPr>
          <p:cNvPr id="11267" name="NotDefined 3"/>
          <p:cNvSpPr>
            <a:spLocks noGrp="1"/>
          </p:cNvSpPr>
          <p:nvPr>
            <p:ph idx="1"/>
          </p:nvPr>
        </p:nvSpPr>
        <p:spPr>
          <a:ln cap="flat" algn="ctr">
            <a:headEnd type="none" w="med" len="med"/>
            <a:tailEnd type="none" w="med" len="med"/>
          </a:ln>
        </p:spPr>
        <p:txBody>
          <a:bodyPr/>
          <a:lstStyle>
            <a:lvl1pPr marL="342900" indent="-342900" algn="l" defTabSz="914400" rtl="0" eaLnBrk="1" fontAlgn="base" hangingPunct="1">
              <a:lnSpc>
                <a:spcPct val="100000"/>
              </a:lnSpc>
              <a:spcBef>
                <a:spcPct val="20000"/>
              </a:spcBef>
              <a:spcAft>
                <a:spcPct val="0"/>
              </a:spcAft>
              <a:buClr>
                <a:schemeClr val="accent2"/>
              </a:buClr>
              <a:buSzPct val="75000"/>
              <a:buFont typeface="Wingdings" pitchFamily="2" charset="2"/>
              <a:buChar char="n"/>
              <a:defRPr kumimoji="0" lang="en-US" altLang="en-US" sz="3100" b="0" i="0" u="none" baseline="0">
                <a:solidFill>
                  <a:schemeClr val="tx1"/>
                </a:solidFill>
                <a:effectLst/>
                <a:latin typeface="Arial"/>
              </a:defRPr>
            </a:lvl1pPr>
            <a:lvl2pPr marL="742950" indent="-285750" algn="l" defTabSz="914400" rtl="0" eaLnBrk="1" fontAlgn="base" hangingPunct="1">
              <a:lnSpc>
                <a:spcPct val="100000"/>
              </a:lnSpc>
              <a:spcBef>
                <a:spcPct val="20000"/>
              </a:spcBef>
              <a:spcAft>
                <a:spcPct val="0"/>
              </a:spcAft>
              <a:buClr>
                <a:schemeClr val="accent1"/>
              </a:buClr>
              <a:buSzPct val="65000"/>
              <a:buFont typeface="Wingdings" pitchFamily="2" charset="2"/>
              <a:buChar char="n"/>
              <a:defRPr kumimoji="0" lang="en-US" altLang="en-US" sz="2600" b="0" i="0" u="none" baseline="0">
                <a:solidFill>
                  <a:schemeClr val="tx1"/>
                </a:solidFill>
                <a:effectLst/>
                <a:latin typeface="Arial"/>
              </a:defRPr>
            </a:lvl2pPr>
            <a:lvl3pPr marL="1143000" indent="-228600" algn="l" defTabSz="914400" rtl="0" eaLnBrk="1" fontAlgn="base" hangingPunct="1">
              <a:lnSpc>
                <a:spcPct val="100000"/>
              </a:lnSpc>
              <a:spcBef>
                <a:spcPct val="20000"/>
              </a:spcBef>
              <a:spcAft>
                <a:spcPct val="0"/>
              </a:spcAft>
              <a:buClr>
                <a:schemeClr val="hlink"/>
              </a:buClr>
              <a:buSzPct val="55000"/>
              <a:buFont typeface="Wingdings" pitchFamily="2" charset="2"/>
              <a:buChar char="n"/>
              <a:defRPr kumimoji="0" lang="en-US" altLang="en-US" sz="2400" b="0" i="0" u="none" baseline="0">
                <a:solidFill>
                  <a:schemeClr val="tx1"/>
                </a:solidFill>
                <a:effectLst/>
                <a:latin typeface="Arial"/>
              </a:defRPr>
            </a:lvl3pPr>
            <a:lvl4pPr marL="1600200" indent="-228600" algn="l" defTabSz="914400" rtl="0" eaLnBrk="1" fontAlgn="base" hangingPunct="1">
              <a:lnSpc>
                <a:spcPct val="100000"/>
              </a:lnSpc>
              <a:spcBef>
                <a:spcPct val="20000"/>
              </a:spcBef>
              <a:spcAft>
                <a:spcPct val="0"/>
              </a:spcAft>
              <a:buClr>
                <a:schemeClr val="accent2"/>
              </a:buClr>
              <a:buSzTx/>
              <a:buFont typeface="Wingdings" pitchFamily="2" charset="2"/>
              <a:buChar char="§"/>
              <a:defRPr kumimoji="0" lang="en-US" altLang="en-US" sz="2000" b="0" i="0" u="none" baseline="0">
                <a:solidFill>
                  <a:schemeClr val="tx1"/>
                </a:solidFill>
                <a:effectLst/>
                <a:latin typeface="Arial"/>
              </a:defRPr>
            </a:lvl4pPr>
            <a:lvl5pPr marL="2057400" indent="-228600" algn="l" defTabSz="914400" rtl="0" eaLnBrk="1" fontAlgn="base" hangingPunct="1">
              <a:lnSpc>
                <a:spcPct val="100000"/>
              </a:lnSpc>
              <a:spcBef>
                <a:spcPct val="20000"/>
              </a:spcBef>
              <a:spcAft>
                <a:spcPct val="0"/>
              </a:spcAft>
              <a:buClr>
                <a:schemeClr val="tx1"/>
              </a:buClr>
              <a:buSzPct val="85000"/>
              <a:buFont typeface="Wingdings" pitchFamily="2" charset="2"/>
              <a:buChar char="§"/>
              <a:defRPr kumimoji="0" lang="en-US" altLang="en-US" sz="2000" b="0" i="0" u="none" baseline="0">
                <a:solidFill>
                  <a:schemeClr val="tx1"/>
                </a:solidFill>
                <a:effectLst/>
                <a:latin typeface="Arial"/>
              </a:defRPr>
            </a:lvl5pPr>
          </a:lstStyle>
          <a:p>
            <a:pPr marL="0" indent="0" algn="just">
              <a:buClr>
                <a:srgbClr val="990000"/>
              </a:buClr>
              <a:buFont typeface="Wingdings" pitchFamily="2" charset="2"/>
              <a:buNone/>
            </a:pPr>
            <a:r>
              <a:rPr sz="2700" kern="1200" dirty="0" err="1" smtClean="0">
                <a:ln w="9525" cap="flat" cmpd="sng" algn="ctr">
                  <a:noFill/>
                  <a:prstDash val="solid"/>
                  <a:round/>
                  <a:headEnd type="none" w="med" len="med"/>
                  <a:tailEnd type="none" w="med" len="med"/>
                </a:ln>
                <a:solidFill>
                  <a:srgbClr val="FFFFFF"/>
                </a:solidFill>
                <a:ea typeface="Arial"/>
                <a:cs typeface="Arial"/>
                <a:sym typeface="Wingdings"/>
              </a:rPr>
              <a:t>Dalam</a:t>
            </a:r>
            <a:r>
              <a:rPr sz="27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ekonomi</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makro</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pelaku</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ekonomi</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dikelompokkan</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ke</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dalam</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empat</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sektor</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yaitu</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p>
          <a:p>
            <a:pPr>
              <a:buClr>
                <a:srgbClr val="990000"/>
              </a:buClr>
            </a:pPr>
            <a:r>
              <a:rPr sz="2700" kern="1200" dirty="0" err="1">
                <a:ln w="9525" cap="flat" cmpd="sng" algn="ctr">
                  <a:noFill/>
                  <a:prstDash val="solid"/>
                  <a:round/>
                  <a:headEnd type="none" w="med" len="med"/>
                  <a:tailEnd type="none" w="med" len="med"/>
                </a:ln>
                <a:solidFill>
                  <a:srgbClr val="FFFFFF"/>
                </a:solidFill>
                <a:ea typeface="Arial"/>
                <a:cs typeface="Arial"/>
                <a:sym typeface="Wingdings"/>
              </a:rPr>
              <a:t>Sektor</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Rumah</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Tangga</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r>
              <a:rPr sz="2700" i="1" kern="1200" dirty="0">
                <a:ln w="9525" cap="flat" cmpd="sng" algn="ctr">
                  <a:noFill/>
                  <a:prstDash val="solid"/>
                  <a:round/>
                  <a:headEnd type="none" w="med" len="med"/>
                  <a:tailEnd type="none" w="med" len="med"/>
                </a:ln>
                <a:solidFill>
                  <a:srgbClr val="3366FF"/>
                </a:solidFill>
                <a:ea typeface="Arial"/>
                <a:cs typeface="Arial"/>
                <a:sym typeface="Wingdings"/>
              </a:rPr>
              <a:t>house hold</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p>
          <a:p>
            <a:pPr>
              <a:buClr>
                <a:srgbClr val="990000"/>
              </a:buClr>
            </a:pPr>
            <a:r>
              <a:rPr sz="2700" kern="1200" dirty="0" err="1">
                <a:ln w="9525" cap="flat" cmpd="sng" algn="ctr">
                  <a:noFill/>
                  <a:prstDash val="solid"/>
                  <a:round/>
                  <a:headEnd type="none" w="med" len="med"/>
                  <a:tailEnd type="none" w="med" len="med"/>
                </a:ln>
                <a:solidFill>
                  <a:srgbClr val="FFFFFF"/>
                </a:solidFill>
                <a:ea typeface="Arial"/>
                <a:cs typeface="Arial"/>
                <a:sym typeface="Wingdings"/>
              </a:rPr>
              <a:t>Sektor</a:t>
            </a:r>
            <a:r>
              <a:rPr sz="2700" kern="1200" dirty="0">
                <a:ln w="9525" cap="flat" cmpd="sng" algn="ctr">
                  <a:noFill/>
                  <a:prstDash val="solid"/>
                  <a:round/>
                  <a:headEnd type="none" w="med" len="med"/>
                  <a:tailEnd type="none" w="med" len="med"/>
                </a:ln>
                <a:solidFill>
                  <a:srgbClr val="FFFFFF"/>
                </a:solidFill>
                <a:ea typeface="Arial"/>
                <a:cs typeface="Arial"/>
                <a:sym typeface="Wingdings"/>
              </a:rPr>
              <a:t> Perusahaan</a:t>
            </a:r>
            <a:r>
              <a:rPr sz="2700" kern="1200" dirty="0">
                <a:ln w="9525" cap="flat" cmpd="sng" algn="ctr">
                  <a:noFill/>
                  <a:prstDash val="solid"/>
                  <a:round/>
                  <a:headEnd type="none" w="med" len="med"/>
                  <a:tailEnd type="none" w="med" len="med"/>
                </a:ln>
                <a:solidFill>
                  <a:srgbClr val="3366FF"/>
                </a:solidFill>
                <a:ea typeface="Arial"/>
                <a:cs typeface="Arial"/>
                <a:sym typeface="Wingdings"/>
              </a:rPr>
              <a:t> (</a:t>
            </a:r>
            <a:r>
              <a:rPr sz="2700" i="1" kern="1200" dirty="0">
                <a:ln w="9525" cap="flat" cmpd="sng" algn="ctr">
                  <a:noFill/>
                  <a:prstDash val="solid"/>
                  <a:round/>
                  <a:headEnd type="none" w="med" len="med"/>
                  <a:tailEnd type="none" w="med" len="med"/>
                </a:ln>
                <a:solidFill>
                  <a:srgbClr val="3366FF"/>
                </a:solidFill>
                <a:ea typeface="Arial"/>
                <a:cs typeface="Arial"/>
                <a:sym typeface="Wingdings"/>
              </a:rPr>
              <a:t>firm</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p>
          <a:p>
            <a:pPr>
              <a:buClr>
                <a:srgbClr val="990000"/>
              </a:buClr>
            </a:pPr>
            <a:r>
              <a:rPr sz="2700" kern="1200" dirty="0" err="1">
                <a:ln w="9525" cap="flat" cmpd="sng" algn="ctr">
                  <a:noFill/>
                  <a:prstDash val="solid"/>
                  <a:round/>
                  <a:headEnd type="none" w="med" len="med"/>
                  <a:tailEnd type="none" w="med" len="med"/>
                </a:ln>
                <a:solidFill>
                  <a:srgbClr val="FFFFFF"/>
                </a:solidFill>
                <a:ea typeface="Arial"/>
                <a:cs typeface="Arial"/>
                <a:sym typeface="Wingdings"/>
              </a:rPr>
              <a:t>Sektor</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Pengeluaran</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Pemerintah</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r>
              <a:rPr sz="2700" i="1" kern="1200" dirty="0">
                <a:ln w="9525" cap="flat" cmpd="sng" algn="ctr">
                  <a:noFill/>
                  <a:prstDash val="solid"/>
                  <a:round/>
                  <a:headEnd type="none" w="med" len="med"/>
                  <a:tailEnd type="none" w="med" len="med"/>
                </a:ln>
                <a:solidFill>
                  <a:srgbClr val="3366FF"/>
                </a:solidFill>
                <a:ea typeface="Arial"/>
                <a:cs typeface="Arial"/>
                <a:sym typeface="Wingdings"/>
              </a:rPr>
              <a:t>government expenditure</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p>
          <a:p>
            <a:pPr>
              <a:buClr>
                <a:srgbClr val="990000"/>
              </a:buClr>
            </a:pPr>
            <a:r>
              <a:rPr sz="2700" kern="1200" dirty="0" err="1">
                <a:ln w="9525" cap="flat" cmpd="sng" algn="ctr">
                  <a:noFill/>
                  <a:prstDash val="solid"/>
                  <a:round/>
                  <a:headEnd type="none" w="med" len="med"/>
                  <a:tailEnd type="none" w="med" len="med"/>
                </a:ln>
                <a:solidFill>
                  <a:srgbClr val="FFFFFF"/>
                </a:solidFill>
                <a:ea typeface="Arial"/>
                <a:cs typeface="Arial"/>
                <a:sym typeface="Wingdings"/>
              </a:rPr>
              <a:t>Sektor</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luar</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negeri</a:t>
            </a:r>
            <a:r>
              <a:rPr sz="2700" kern="1200" dirty="0">
                <a:ln w="9525" cap="flat" cmpd="sng" algn="ctr">
                  <a:noFill/>
                  <a:prstDash val="solid"/>
                  <a:round/>
                  <a:headEnd type="none" w="med" len="med"/>
                  <a:tailEnd type="none" w="med" len="med"/>
                </a:ln>
                <a:solidFill>
                  <a:srgbClr val="FFFFFF"/>
                </a:solidFill>
                <a:ea typeface="Arial"/>
                <a:cs typeface="Arial"/>
                <a:sym typeface="Wingdings"/>
              </a:rPr>
              <a:t> /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perdagangan</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err="1">
                <a:ln w="9525" cap="flat" cmpd="sng" algn="ctr">
                  <a:noFill/>
                  <a:prstDash val="solid"/>
                  <a:round/>
                  <a:headEnd type="none" w="med" len="med"/>
                  <a:tailEnd type="none" w="med" len="med"/>
                </a:ln>
                <a:solidFill>
                  <a:srgbClr val="FFFFFF"/>
                </a:solidFill>
                <a:ea typeface="Arial"/>
                <a:cs typeface="Arial"/>
                <a:sym typeface="Wingdings"/>
              </a:rPr>
              <a:t>internasional</a:t>
            </a:r>
            <a:r>
              <a:rPr sz="2700" kern="1200" dirty="0">
                <a:ln w="9525" cap="flat" cmpd="sng" algn="ctr">
                  <a:noFill/>
                  <a:prstDash val="solid"/>
                  <a:round/>
                  <a:headEnd type="none" w="med" len="med"/>
                  <a:tailEnd type="none" w="med" len="med"/>
                </a:ln>
                <a:solidFill>
                  <a:srgbClr val="FFFFFF"/>
                </a:solidFill>
                <a:ea typeface="Arial"/>
                <a:cs typeface="Arial"/>
                <a:sym typeface="Wingdings"/>
              </a:rPr>
              <a:t> </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r>
              <a:rPr sz="2700" i="1" kern="1200" dirty="0">
                <a:ln w="9525" cap="flat" cmpd="sng" algn="ctr">
                  <a:noFill/>
                  <a:prstDash val="solid"/>
                  <a:round/>
                  <a:headEnd type="none" w="med" len="med"/>
                  <a:tailEnd type="none" w="med" len="med"/>
                </a:ln>
                <a:solidFill>
                  <a:srgbClr val="3366FF"/>
                </a:solidFill>
                <a:ea typeface="Arial"/>
                <a:cs typeface="Arial"/>
                <a:sym typeface="Wingdings"/>
              </a:rPr>
              <a:t>export – import</a:t>
            </a:r>
            <a:r>
              <a:rPr sz="2700" kern="1200" dirty="0">
                <a:ln w="9525" cap="flat" cmpd="sng" algn="ctr">
                  <a:noFill/>
                  <a:prstDash val="solid"/>
                  <a:round/>
                  <a:headEnd type="none" w="med" len="med"/>
                  <a:tailEnd type="none" w="med" len="med"/>
                </a:ln>
                <a:solidFill>
                  <a:srgbClr val="3366FF"/>
                </a:solidFill>
                <a:ea typeface="Arial"/>
                <a:cs typeface="Arial"/>
                <a:sym typeface="Wingdings"/>
              </a:rPr>
              <a:t>)</a:t>
            </a:r>
            <a:endParaRPr sz="2700" dirty="0">
              <a:solidFill>
                <a:srgbClr val="3366FF"/>
              </a:solidFill>
            </a:endParaRPr>
          </a:p>
        </p:txBody>
      </p:sp>
      <p:sp>
        <p:nvSpPr>
          <p:cNvPr id="5" name="Rectangle 10"/>
          <p:cNvSpPr>
            <a:spLocks noGrp="1"/>
          </p:cNvSpPr>
          <p:nvPr>
            <p:ph type="sldNum" sz="quarter" idx="12"/>
          </p:nvPr>
        </p:nvSpPr>
        <p:spPr>
          <a:ln/>
        </p:spPr>
        <p:txBody>
          <a:bodyPr/>
          <a:lstStyle/>
          <a:p>
            <a:fld id="{7A2E9758-AAC5-4966-B6F3-F9CA96D2773B}" type="slidenum">
              <a:rPr lang="en-US"/>
              <a:pPr/>
              <a:t>10</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63791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NotDefined 4"/>
          <p:cNvSpPr>
            <a:spLocks noGrp="1" noChangeArrowheads="1"/>
          </p:cNvSpPr>
          <p:nvPr>
            <p:ph type="title"/>
          </p:nvPr>
        </p:nvSpPr>
        <p:spPr bwMode="auto">
          <a:xfrm>
            <a:off x="685800" y="301625"/>
            <a:ext cx="7772400" cy="96713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sz="3600" i="1" dirty="0" err="1" smtClean="0">
                <a:solidFill>
                  <a:srgbClr val="FF0066"/>
                </a:solidFill>
              </a:rPr>
              <a:t>Bentuk-bentuk</a:t>
            </a:r>
            <a:r>
              <a:rPr sz="3600" i="1" dirty="0" smtClean="0">
                <a:solidFill>
                  <a:srgbClr val="FF0066"/>
                </a:solidFill>
              </a:rPr>
              <a:t> </a:t>
            </a:r>
            <a:r>
              <a:rPr sz="3600" i="1" dirty="0" err="1" smtClean="0">
                <a:solidFill>
                  <a:srgbClr val="FF0066"/>
                </a:solidFill>
              </a:rPr>
              <a:t>Perekonomian</a:t>
            </a:r>
            <a:endParaRPr sz="3600" i="1" dirty="0" smtClean="0">
              <a:solidFill>
                <a:srgbClr val="FF0066"/>
              </a:solidFill>
            </a:endParaRPr>
          </a:p>
        </p:txBody>
      </p:sp>
      <p:sp>
        <p:nvSpPr>
          <p:cNvPr id="10242" name="NotDefined 3"/>
          <p:cNvSpPr>
            <a:spLocks noGrp="1" noChangeArrowheads="1"/>
          </p:cNvSpPr>
          <p:nvPr>
            <p:ph idx="1"/>
          </p:nvPr>
        </p:nvSpPr>
        <p:spPr bwMode="auto">
          <a:xfrm>
            <a:off x="339923" y="1412776"/>
            <a:ext cx="8264525" cy="504056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lnSpc>
                <a:spcPct val="80000"/>
              </a:lnSpc>
              <a:spcAft>
                <a:spcPts val="600"/>
              </a:spcAft>
              <a:buClr>
                <a:srgbClr val="990000"/>
              </a:buClr>
              <a:buFont typeface="Wingdings" pitchFamily="2" charset="2"/>
              <a:buNone/>
            </a:pPr>
            <a:r>
              <a:rPr sz="2400" dirty="0" smtClean="0">
                <a:solidFill>
                  <a:srgbClr val="FFFFFF"/>
                </a:solidFill>
                <a:latin typeface="Arial" charset="0"/>
              </a:rPr>
              <a:t>    </a:t>
            </a:r>
            <a:r>
              <a:rPr sz="2400" dirty="0" err="1" smtClean="0">
                <a:solidFill>
                  <a:srgbClr val="FFFFFF"/>
                </a:solidFill>
                <a:latin typeface="Arial" charset="0"/>
              </a:rPr>
              <a:t>Untuk</a:t>
            </a:r>
            <a:r>
              <a:rPr sz="2400" dirty="0" smtClean="0">
                <a:solidFill>
                  <a:srgbClr val="FFFFFF"/>
                </a:solidFill>
                <a:latin typeface="Arial" charset="0"/>
              </a:rPr>
              <a:t> </a:t>
            </a:r>
            <a:r>
              <a:rPr sz="2400" dirty="0" err="1" smtClean="0">
                <a:solidFill>
                  <a:srgbClr val="FFFFFF"/>
                </a:solidFill>
                <a:latin typeface="Arial" charset="0"/>
              </a:rPr>
              <a:t>mempermudah</a:t>
            </a:r>
            <a:r>
              <a:rPr sz="2400" dirty="0" smtClean="0">
                <a:solidFill>
                  <a:srgbClr val="FFFFFF"/>
                </a:solidFill>
                <a:latin typeface="Arial" charset="0"/>
              </a:rPr>
              <a:t> </a:t>
            </a:r>
            <a:r>
              <a:rPr sz="2400" dirty="0" err="1" smtClean="0">
                <a:solidFill>
                  <a:srgbClr val="FFFFFF"/>
                </a:solidFill>
                <a:latin typeface="Arial" charset="0"/>
              </a:rPr>
              <a:t>analisis</a:t>
            </a:r>
            <a:r>
              <a:rPr sz="2400" dirty="0" smtClean="0">
                <a:solidFill>
                  <a:srgbClr val="FFFFFF"/>
                </a:solidFill>
                <a:latin typeface="Arial" charset="0"/>
              </a:rPr>
              <a:t> </a:t>
            </a:r>
            <a:r>
              <a:rPr sz="2400" dirty="0" err="1" smtClean="0">
                <a:solidFill>
                  <a:srgbClr val="FFFFFF"/>
                </a:solidFill>
                <a:latin typeface="Arial" charset="0"/>
              </a:rPr>
              <a:t>dan</a:t>
            </a:r>
            <a:r>
              <a:rPr sz="2400" dirty="0" smtClean="0">
                <a:solidFill>
                  <a:srgbClr val="FFFFFF"/>
                </a:solidFill>
                <a:latin typeface="Arial" charset="0"/>
              </a:rPr>
              <a:t> </a:t>
            </a:r>
            <a:r>
              <a:rPr sz="2400" dirty="0" err="1" smtClean="0">
                <a:solidFill>
                  <a:srgbClr val="FFFFFF"/>
                </a:solidFill>
                <a:latin typeface="Arial" charset="0"/>
              </a:rPr>
              <a:t>cara</a:t>
            </a:r>
            <a:r>
              <a:rPr sz="2400" dirty="0" smtClean="0">
                <a:solidFill>
                  <a:srgbClr val="FFFFFF"/>
                </a:solidFill>
                <a:latin typeface="Arial" charset="0"/>
              </a:rPr>
              <a:t> </a:t>
            </a:r>
            <a:r>
              <a:rPr sz="2400" dirty="0" err="1" smtClean="0">
                <a:solidFill>
                  <a:srgbClr val="FFFFFF"/>
                </a:solidFill>
                <a:latin typeface="Arial" charset="0"/>
              </a:rPr>
              <a:t>bekerjanya</a:t>
            </a:r>
            <a:r>
              <a:rPr sz="2400" dirty="0" smtClean="0">
                <a:solidFill>
                  <a:srgbClr val="FFFFFF"/>
                </a:solidFill>
                <a:latin typeface="Arial" charset="0"/>
              </a:rPr>
              <a:t> </a:t>
            </a:r>
            <a:r>
              <a:rPr sz="2400" dirty="0" err="1" smtClean="0">
                <a:solidFill>
                  <a:srgbClr val="FFFFFF"/>
                </a:solidFill>
                <a:latin typeface="Arial" charset="0"/>
              </a:rPr>
              <a:t>suatu</a:t>
            </a:r>
            <a:r>
              <a:rPr sz="2400" dirty="0" smtClean="0">
                <a:solidFill>
                  <a:srgbClr val="FFFFFF"/>
                </a:solidFill>
                <a:latin typeface="Arial" charset="0"/>
              </a:rPr>
              <a:t> </a:t>
            </a:r>
            <a:r>
              <a:rPr sz="2400" dirty="0" err="1" smtClean="0">
                <a:solidFill>
                  <a:srgbClr val="FFFFFF"/>
                </a:solidFill>
                <a:latin typeface="Arial" charset="0"/>
              </a:rPr>
              <a:t>perekonomian</a:t>
            </a:r>
            <a:r>
              <a:rPr sz="2400" dirty="0" smtClean="0">
                <a:solidFill>
                  <a:srgbClr val="FFFFFF"/>
                </a:solidFill>
                <a:latin typeface="Arial" charset="0"/>
              </a:rPr>
              <a:t> </a:t>
            </a:r>
            <a:r>
              <a:rPr sz="2400" dirty="0" smtClean="0">
                <a:solidFill>
                  <a:schemeClr val="tx1">
                    <a:lumMod val="75000"/>
                  </a:schemeClr>
                </a:solidFill>
                <a:latin typeface="Arial" charset="0"/>
              </a:rPr>
              <a:t>Keynes</a:t>
            </a:r>
            <a:r>
              <a:rPr sz="2400" dirty="0" smtClean="0">
                <a:solidFill>
                  <a:srgbClr val="FF0000"/>
                </a:solidFill>
                <a:latin typeface="Arial" charset="0"/>
              </a:rPr>
              <a:t> </a:t>
            </a:r>
            <a:r>
              <a:rPr sz="2400" dirty="0" err="1" smtClean="0">
                <a:solidFill>
                  <a:srgbClr val="FFFFFF"/>
                </a:solidFill>
                <a:latin typeface="Arial" charset="0"/>
              </a:rPr>
              <a:t>mengelompokkan</a:t>
            </a:r>
            <a:r>
              <a:rPr sz="2400" dirty="0" smtClean="0">
                <a:solidFill>
                  <a:srgbClr val="FFFFFF"/>
                </a:solidFill>
                <a:latin typeface="Arial" charset="0"/>
              </a:rPr>
              <a:t> </a:t>
            </a:r>
            <a:r>
              <a:rPr sz="2400" dirty="0" err="1" smtClean="0">
                <a:solidFill>
                  <a:srgbClr val="FFFFFF"/>
                </a:solidFill>
                <a:latin typeface="Arial" charset="0"/>
              </a:rPr>
              <a:t>perekonomian</a:t>
            </a:r>
            <a:r>
              <a:rPr sz="2400" dirty="0" smtClean="0">
                <a:solidFill>
                  <a:srgbClr val="FFFFFF"/>
                </a:solidFill>
                <a:latin typeface="Arial" charset="0"/>
              </a:rPr>
              <a:t> </a:t>
            </a:r>
            <a:r>
              <a:rPr sz="2400" dirty="0" err="1" smtClean="0">
                <a:solidFill>
                  <a:srgbClr val="FFFFFF"/>
                </a:solidFill>
                <a:latin typeface="Arial" charset="0"/>
              </a:rPr>
              <a:t>dalam</a:t>
            </a:r>
            <a:r>
              <a:rPr sz="2400" dirty="0" smtClean="0">
                <a:solidFill>
                  <a:srgbClr val="FFFFFF"/>
                </a:solidFill>
                <a:latin typeface="Arial" charset="0"/>
              </a:rPr>
              <a:t> </a:t>
            </a:r>
            <a:r>
              <a:rPr sz="2400" dirty="0" err="1" smtClean="0">
                <a:solidFill>
                  <a:srgbClr val="FFFFFF"/>
                </a:solidFill>
                <a:latin typeface="Arial" charset="0"/>
              </a:rPr>
              <a:t>beberapa</a:t>
            </a:r>
            <a:r>
              <a:rPr sz="2400" dirty="0" smtClean="0">
                <a:solidFill>
                  <a:srgbClr val="FFFFFF"/>
                </a:solidFill>
                <a:latin typeface="Arial" charset="0"/>
              </a:rPr>
              <a:t> </a:t>
            </a:r>
            <a:r>
              <a:rPr sz="2400" dirty="0" err="1" smtClean="0">
                <a:solidFill>
                  <a:srgbClr val="FFFFFF"/>
                </a:solidFill>
                <a:latin typeface="Arial" charset="0"/>
              </a:rPr>
              <a:t>sektor</a:t>
            </a:r>
            <a:r>
              <a:rPr sz="2400" dirty="0" smtClean="0">
                <a:solidFill>
                  <a:srgbClr val="FFFFFF"/>
                </a:solidFill>
                <a:latin typeface="Arial" charset="0"/>
              </a:rPr>
              <a:t> yang </a:t>
            </a:r>
            <a:r>
              <a:rPr sz="2400" dirty="0" err="1" smtClean="0">
                <a:solidFill>
                  <a:srgbClr val="FFFFFF"/>
                </a:solidFill>
                <a:latin typeface="Arial" charset="0"/>
              </a:rPr>
              <a:t>disesuaikan</a:t>
            </a:r>
            <a:r>
              <a:rPr sz="2400" dirty="0" smtClean="0">
                <a:solidFill>
                  <a:srgbClr val="FFFFFF"/>
                </a:solidFill>
                <a:latin typeface="Arial" charset="0"/>
              </a:rPr>
              <a:t> </a:t>
            </a:r>
            <a:r>
              <a:rPr sz="2400" dirty="0" err="1" smtClean="0">
                <a:solidFill>
                  <a:srgbClr val="FFFFFF"/>
                </a:solidFill>
                <a:latin typeface="Arial" charset="0"/>
              </a:rPr>
              <a:t>dengan</a:t>
            </a:r>
            <a:r>
              <a:rPr sz="2400" dirty="0" smtClean="0">
                <a:solidFill>
                  <a:srgbClr val="FFFFFF"/>
                </a:solidFill>
                <a:latin typeface="Arial" charset="0"/>
              </a:rPr>
              <a:t> </a:t>
            </a:r>
            <a:r>
              <a:rPr sz="2400" dirty="0" err="1" smtClean="0">
                <a:solidFill>
                  <a:srgbClr val="FFFFFF"/>
                </a:solidFill>
                <a:latin typeface="Arial" charset="0"/>
              </a:rPr>
              <a:t>peran</a:t>
            </a:r>
            <a:r>
              <a:rPr sz="2400" dirty="0" smtClean="0">
                <a:solidFill>
                  <a:srgbClr val="FFFFFF"/>
                </a:solidFill>
                <a:latin typeface="Arial" charset="0"/>
              </a:rPr>
              <a:t> </a:t>
            </a:r>
            <a:r>
              <a:rPr sz="2400" dirty="0" err="1" smtClean="0">
                <a:solidFill>
                  <a:srgbClr val="FFFFFF"/>
                </a:solidFill>
                <a:latin typeface="Arial" charset="0"/>
              </a:rPr>
              <a:t>serta</a:t>
            </a:r>
            <a:r>
              <a:rPr sz="2400" dirty="0" smtClean="0">
                <a:solidFill>
                  <a:srgbClr val="FFFFFF"/>
                </a:solidFill>
                <a:latin typeface="Arial" charset="0"/>
              </a:rPr>
              <a:t> </a:t>
            </a:r>
            <a:r>
              <a:rPr sz="2400" dirty="0" err="1" smtClean="0">
                <a:solidFill>
                  <a:srgbClr val="FFFFFF"/>
                </a:solidFill>
                <a:latin typeface="Arial" charset="0"/>
              </a:rPr>
              <a:t>pelaku</a:t>
            </a:r>
            <a:r>
              <a:rPr sz="2400" dirty="0" smtClean="0">
                <a:solidFill>
                  <a:srgbClr val="FFFFFF"/>
                </a:solidFill>
                <a:latin typeface="Arial" charset="0"/>
              </a:rPr>
              <a:t> </a:t>
            </a:r>
            <a:r>
              <a:rPr sz="2400" dirty="0" err="1" smtClean="0">
                <a:solidFill>
                  <a:srgbClr val="FFFFFF"/>
                </a:solidFill>
                <a:latin typeface="Arial" charset="0"/>
              </a:rPr>
              <a:t>ekonominya</a:t>
            </a:r>
            <a:r>
              <a:rPr sz="2400" dirty="0" smtClean="0">
                <a:solidFill>
                  <a:srgbClr val="FFFFFF"/>
                </a:solidFill>
                <a:latin typeface="Arial" charset="0"/>
              </a:rPr>
              <a:t> :</a:t>
            </a:r>
          </a:p>
          <a:p>
            <a:pPr>
              <a:lnSpc>
                <a:spcPct val="80000"/>
              </a:lnSpc>
              <a:spcAft>
                <a:spcPts val="600"/>
              </a:spcAft>
              <a:buClr>
                <a:srgbClr val="990000"/>
              </a:buClr>
            </a:pPr>
            <a:r>
              <a:rPr sz="2400" dirty="0" err="1" smtClean="0">
                <a:solidFill>
                  <a:srgbClr val="FFFF00"/>
                </a:solidFill>
                <a:latin typeface="Arial" charset="0"/>
              </a:rPr>
              <a:t>Perekonomian</a:t>
            </a:r>
            <a:r>
              <a:rPr sz="2400" dirty="0" smtClean="0">
                <a:solidFill>
                  <a:srgbClr val="FFFF00"/>
                </a:solidFill>
                <a:latin typeface="Arial" charset="0"/>
              </a:rPr>
              <a:t> 2 </a:t>
            </a:r>
            <a:r>
              <a:rPr sz="2400" dirty="0" err="1" smtClean="0">
                <a:solidFill>
                  <a:srgbClr val="FFFF00"/>
                </a:solidFill>
                <a:latin typeface="Arial" charset="0"/>
              </a:rPr>
              <a:t>Sektor</a:t>
            </a:r>
            <a:r>
              <a:rPr sz="2400" dirty="0" smtClean="0">
                <a:solidFill>
                  <a:srgbClr val="FFFFFF"/>
                </a:solidFill>
                <a:latin typeface="Arial" charset="0"/>
              </a:rPr>
              <a:t> </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Biasa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disebut</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perekonomian</a:t>
            </a:r>
            <a:r>
              <a:rPr sz="2400" dirty="0" smtClean="0">
                <a:solidFill>
                  <a:srgbClr val="FFFFFF"/>
                </a:solidFill>
                <a:latin typeface="Arial" charset="0"/>
                <a:sym typeface="Wingdings" pitchFamily="2" charset="2"/>
              </a:rPr>
              <a:t> </a:t>
            </a:r>
            <a:r>
              <a:rPr sz="2400" dirty="0" err="1" smtClean="0">
                <a:solidFill>
                  <a:srgbClr val="FF99FF"/>
                </a:solidFill>
                <a:latin typeface="Arial" charset="0"/>
                <a:sym typeface="Wingdings" pitchFamily="2" charset="2"/>
              </a:rPr>
              <a:t>tertutup</a:t>
            </a:r>
            <a:r>
              <a:rPr sz="2400" dirty="0" smtClean="0">
                <a:solidFill>
                  <a:srgbClr val="FF99FF"/>
                </a:solidFill>
                <a:latin typeface="Arial" charset="0"/>
                <a:sym typeface="Wingdings" pitchFamily="2" charset="2"/>
              </a:rPr>
              <a:t> </a:t>
            </a:r>
            <a:r>
              <a:rPr sz="2400" dirty="0" err="1" smtClean="0">
                <a:solidFill>
                  <a:srgbClr val="FF99FF"/>
                </a:solidFill>
                <a:latin typeface="Arial" charset="0"/>
                <a:sym typeface="Wingdings" pitchFamily="2" charset="2"/>
              </a:rPr>
              <a:t>sederhana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pelakunya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sektor</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rumah</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tangga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dan</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perusahaan</a:t>
            </a:r>
            <a:r>
              <a:rPr sz="2400" dirty="0" smtClean="0">
                <a:solidFill>
                  <a:srgbClr val="FFFFFF"/>
                </a:solidFill>
                <a:latin typeface="Arial" charset="0"/>
                <a:sym typeface="Wingdings" pitchFamily="2" charset="2"/>
              </a:rPr>
              <a:t> </a:t>
            </a:r>
          </a:p>
          <a:p>
            <a:pPr>
              <a:lnSpc>
                <a:spcPct val="80000"/>
              </a:lnSpc>
              <a:spcAft>
                <a:spcPts val="600"/>
              </a:spcAft>
              <a:buClr>
                <a:srgbClr val="990000"/>
              </a:buClr>
            </a:pPr>
            <a:r>
              <a:rPr sz="2400" dirty="0" err="1" smtClean="0">
                <a:solidFill>
                  <a:srgbClr val="FFFF00"/>
                </a:solidFill>
                <a:latin typeface="Arial" charset="0"/>
              </a:rPr>
              <a:t>Perekonomian</a:t>
            </a:r>
            <a:r>
              <a:rPr sz="2400" dirty="0" smtClean="0">
                <a:solidFill>
                  <a:srgbClr val="FFFF00"/>
                </a:solidFill>
                <a:latin typeface="Arial" charset="0"/>
              </a:rPr>
              <a:t> 3 </a:t>
            </a:r>
            <a:r>
              <a:rPr sz="2400" dirty="0" err="1" smtClean="0">
                <a:solidFill>
                  <a:srgbClr val="FFFF00"/>
                </a:solidFill>
                <a:latin typeface="Arial" charset="0"/>
              </a:rPr>
              <a:t>sektor</a:t>
            </a:r>
            <a:r>
              <a:rPr sz="2400" dirty="0" smtClean="0">
                <a:solidFill>
                  <a:srgbClr val="FFFFFF"/>
                </a:solidFill>
                <a:latin typeface="Arial" charset="0"/>
              </a:rPr>
              <a:t> </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biasa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disebut</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perekonomian</a:t>
            </a:r>
            <a:r>
              <a:rPr sz="2400" dirty="0" smtClean="0">
                <a:solidFill>
                  <a:schemeClr val="accent2">
                    <a:lumMod val="60000"/>
                    <a:lumOff val="40000"/>
                  </a:schemeClr>
                </a:solidFill>
                <a:latin typeface="Arial" charset="0"/>
                <a:sym typeface="Wingdings" pitchFamily="2" charset="2"/>
              </a:rPr>
              <a:t> </a:t>
            </a:r>
            <a:r>
              <a:rPr sz="2400" dirty="0" err="1" smtClean="0">
                <a:solidFill>
                  <a:schemeClr val="accent2">
                    <a:lumMod val="60000"/>
                    <a:lumOff val="40000"/>
                  </a:schemeClr>
                </a:solidFill>
                <a:latin typeface="Arial" charset="0"/>
                <a:sym typeface="Wingdings" pitchFamily="2" charset="2"/>
              </a:rPr>
              <a:t>tertutup</a:t>
            </a:r>
            <a:r>
              <a:rPr sz="2400" dirty="0" smtClean="0">
                <a:solidFill>
                  <a:schemeClr val="accent2">
                    <a:lumMod val="60000"/>
                    <a:lumOff val="40000"/>
                  </a:schemeClr>
                </a:solidFill>
                <a:latin typeface="Arial" charset="0"/>
                <a:sym typeface="Wingdings" pitchFamily="2" charset="2"/>
              </a:rPr>
              <a:t> </a:t>
            </a:r>
            <a:r>
              <a:rPr sz="2400" dirty="0" err="1" smtClean="0">
                <a:solidFill>
                  <a:schemeClr val="accent2">
                    <a:lumMod val="60000"/>
                    <a:lumOff val="40000"/>
                  </a:schemeClr>
                </a:solidFill>
                <a:latin typeface="Arial" charset="0"/>
                <a:sym typeface="Wingdings" pitchFamily="2" charset="2"/>
              </a:rPr>
              <a:t>dengan</a:t>
            </a:r>
            <a:r>
              <a:rPr sz="2400" dirty="0" smtClean="0">
                <a:solidFill>
                  <a:schemeClr val="accent2">
                    <a:lumMod val="60000"/>
                    <a:lumOff val="40000"/>
                  </a:schemeClr>
                </a:solidFill>
                <a:latin typeface="Arial" charset="0"/>
                <a:sym typeface="Wingdings" pitchFamily="2" charset="2"/>
              </a:rPr>
              <a:t> </a:t>
            </a:r>
            <a:r>
              <a:rPr sz="2400" dirty="0" err="1" smtClean="0">
                <a:solidFill>
                  <a:schemeClr val="accent2">
                    <a:lumMod val="60000"/>
                    <a:lumOff val="40000"/>
                  </a:schemeClr>
                </a:solidFill>
                <a:latin typeface="Arial" charset="0"/>
                <a:sym typeface="Wingdings" pitchFamily="2" charset="2"/>
              </a:rPr>
              <a:t>sektor</a:t>
            </a:r>
            <a:r>
              <a:rPr sz="2400" dirty="0" smtClean="0">
                <a:solidFill>
                  <a:schemeClr val="accent2">
                    <a:lumMod val="60000"/>
                    <a:lumOff val="40000"/>
                  </a:schemeClr>
                </a:solidFill>
                <a:latin typeface="Arial" charset="0"/>
                <a:sym typeface="Wingdings" pitchFamily="2" charset="2"/>
              </a:rPr>
              <a:t> </a:t>
            </a:r>
            <a:r>
              <a:rPr sz="2400" dirty="0" err="1" smtClean="0">
                <a:solidFill>
                  <a:schemeClr val="accent2">
                    <a:lumMod val="60000"/>
                    <a:lumOff val="40000"/>
                  </a:schemeClr>
                </a:solidFill>
                <a:latin typeface="Arial" charset="0"/>
                <a:sym typeface="Wingdings" pitchFamily="2" charset="2"/>
              </a:rPr>
              <a:t>pemerintah</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pelakunya</a:t>
            </a:r>
            <a:r>
              <a:rPr sz="2400" dirty="0" smtClean="0">
                <a:solidFill>
                  <a:srgbClr val="FFFFFF"/>
                </a:solidFill>
                <a:latin typeface="Arial" charset="0"/>
                <a:sym typeface="Wingdings" pitchFamily="2" charset="2"/>
              </a:rPr>
              <a:t> , </a:t>
            </a:r>
            <a:r>
              <a:rPr sz="2400" dirty="0" err="1" smtClean="0">
                <a:solidFill>
                  <a:srgbClr val="FFFFFF"/>
                </a:solidFill>
                <a:latin typeface="Arial" charset="0"/>
                <a:sym typeface="Wingdings" pitchFamily="2" charset="2"/>
              </a:rPr>
              <a:t>rumah</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tangga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perusahaan</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dan</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pemerintah</a:t>
            </a:r>
            <a:endParaRPr sz="2400" dirty="0" smtClean="0">
              <a:solidFill>
                <a:srgbClr val="FFFFFF"/>
              </a:solidFill>
              <a:latin typeface="Arial" charset="0"/>
              <a:sym typeface="Wingdings" pitchFamily="2" charset="2"/>
            </a:endParaRPr>
          </a:p>
          <a:p>
            <a:pPr>
              <a:lnSpc>
                <a:spcPct val="80000"/>
              </a:lnSpc>
              <a:buClr>
                <a:srgbClr val="990000"/>
              </a:buClr>
            </a:pPr>
            <a:r>
              <a:rPr sz="2400" dirty="0" err="1" smtClean="0">
                <a:solidFill>
                  <a:srgbClr val="FFFF00"/>
                </a:solidFill>
                <a:latin typeface="Arial" charset="0"/>
              </a:rPr>
              <a:t>Perekonomian</a:t>
            </a:r>
            <a:r>
              <a:rPr sz="2400" dirty="0" smtClean="0">
                <a:solidFill>
                  <a:srgbClr val="FFFF00"/>
                </a:solidFill>
                <a:latin typeface="Arial" charset="0"/>
              </a:rPr>
              <a:t> 4 </a:t>
            </a:r>
            <a:r>
              <a:rPr sz="2400" dirty="0" err="1" smtClean="0">
                <a:solidFill>
                  <a:srgbClr val="FFFF00"/>
                </a:solidFill>
                <a:latin typeface="Arial" charset="0"/>
              </a:rPr>
              <a:t>sektor</a:t>
            </a:r>
            <a:r>
              <a:rPr sz="2400" dirty="0" smtClean="0">
                <a:solidFill>
                  <a:srgbClr val="FFFFFF"/>
                </a:solidFill>
                <a:latin typeface="Arial" charset="0"/>
              </a:rPr>
              <a:t> </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biasa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disebut</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perekonomian</a:t>
            </a:r>
            <a:r>
              <a:rPr sz="2400" dirty="0" smtClean="0">
                <a:solidFill>
                  <a:srgbClr val="FFFFFF"/>
                </a:solidFill>
                <a:latin typeface="Arial" charset="0"/>
                <a:sym typeface="Wingdings" pitchFamily="2" charset="2"/>
              </a:rPr>
              <a:t> </a:t>
            </a:r>
            <a:r>
              <a:rPr sz="2400" dirty="0" err="1" smtClean="0">
                <a:solidFill>
                  <a:srgbClr val="FF4343"/>
                </a:solidFill>
                <a:latin typeface="Arial" charset="0"/>
                <a:sym typeface="Wingdings" pitchFamily="2" charset="2"/>
              </a:rPr>
              <a:t>terbuka</a:t>
            </a:r>
            <a:r>
              <a:rPr sz="2400" dirty="0" smtClean="0">
                <a:solidFill>
                  <a:srgbClr val="FF4343"/>
                </a:solidFill>
                <a:latin typeface="Arial" charset="0"/>
                <a:sym typeface="Wingdings" pitchFamily="2" charset="2"/>
              </a:rPr>
              <a:t> (open economy</a:t>
            </a:r>
            <a:r>
              <a:rPr sz="2400" dirty="0" smtClean="0">
                <a:solidFill>
                  <a:srgbClr val="FF99FF"/>
                </a:solidFill>
                <a:latin typeface="Arial" charset="0"/>
                <a:sym typeface="Wingdings" pitchFamily="2" charset="2"/>
              </a:rPr>
              <a:t>) </a:t>
            </a:r>
            <a:r>
              <a:rPr sz="2400" dirty="0" err="1" smtClean="0">
                <a:solidFill>
                  <a:srgbClr val="FFFFFF"/>
                </a:solidFill>
                <a:latin typeface="Arial" charset="0"/>
                <a:sym typeface="Wingdings" pitchFamily="2" charset="2"/>
              </a:rPr>
              <a:t>pelakunya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rumahtangga</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perusahaan</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pemerintah</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dan</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luar</a:t>
            </a:r>
            <a:r>
              <a:rPr sz="2400" dirty="0" smtClean="0">
                <a:solidFill>
                  <a:srgbClr val="FFFFFF"/>
                </a:solidFill>
                <a:latin typeface="Arial" charset="0"/>
                <a:sym typeface="Wingdings" pitchFamily="2" charset="2"/>
              </a:rPr>
              <a:t> </a:t>
            </a:r>
            <a:r>
              <a:rPr sz="2400" dirty="0" err="1" smtClean="0">
                <a:solidFill>
                  <a:srgbClr val="FFFFFF"/>
                </a:solidFill>
                <a:latin typeface="Arial" charset="0"/>
                <a:sym typeface="Wingdings" pitchFamily="2" charset="2"/>
              </a:rPr>
              <a:t>negeri</a:t>
            </a:r>
            <a:r>
              <a:rPr sz="2400" dirty="0" smtClean="0">
                <a:solidFill>
                  <a:srgbClr val="FFFFFF"/>
                </a:solidFill>
                <a:latin typeface="Arial" charset="0"/>
                <a:sym typeface="Wingdings" pitchFamily="2" charset="2"/>
              </a:rPr>
              <a:t>.</a:t>
            </a:r>
            <a:endParaRPr sz="2400" dirty="0" smtClean="0">
              <a:solidFill>
                <a:srgbClr val="FFFFFF"/>
              </a:solidFill>
              <a:latin typeface="Arial" charset="0"/>
            </a:endParaRPr>
          </a:p>
        </p:txBody>
      </p:sp>
      <p:sp>
        <p:nvSpPr>
          <p:cNvPr id="5" name="Rectangle 10"/>
          <p:cNvSpPr>
            <a:spLocks noGrp="1"/>
          </p:cNvSpPr>
          <p:nvPr>
            <p:ph type="sldNum" sz="quarter" idx="12"/>
          </p:nvPr>
        </p:nvSpPr>
        <p:spPr>
          <a:ln/>
        </p:spPr>
        <p:txBody>
          <a:bodyPr/>
          <a:lstStyle/>
          <a:p>
            <a:fld id="{3D9E29A6-4C69-4D61-934B-8027617B8E55}" type="slidenum">
              <a:rPr lang="en-US"/>
              <a:pPr/>
              <a:t>11</a:t>
            </a:fld>
            <a:endParaRPr lang="en-US"/>
          </a:p>
        </p:txBody>
      </p:sp>
      <p:sp>
        <p:nvSpPr>
          <p:cNvPr id="6" name="Rectangle 2"/>
          <p:cNvSpPr>
            <a:spLocks noChangeArrowheads="1"/>
          </p:cNvSpPr>
          <p:nvPr/>
        </p:nvSpPr>
        <p:spPr bwMode="auto">
          <a:xfrm>
            <a:off x="193675"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000000"/>
                </a:solidFill>
                <a:latin typeface="Arial Black" pitchFamily="34" charset="0"/>
              </a:rPr>
              <a:t>By : BIDA SARI,  SP, MSi</a:t>
            </a:r>
            <a:endParaRPr lang="en-US" sz="900" dirty="0">
              <a:solidFill>
                <a:srgbClr val="000000"/>
              </a:solidFill>
              <a:latin typeface="Arial Black" pitchFamily="34" charset="0"/>
            </a:endParaRPr>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000364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otDefined 2"/>
          <p:cNvSpPr>
            <a:spLocks noGrp="1" noChangeArrowheads="1"/>
          </p:cNvSpPr>
          <p:nvPr>
            <p:ph type="title"/>
          </p:nvPr>
        </p:nvSpPr>
        <p:spPr bwMode="auto">
          <a:xfrm>
            <a:off x="609600" y="525016"/>
            <a:ext cx="6870700" cy="671736"/>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i="1" dirty="0" err="1" smtClean="0">
                <a:solidFill>
                  <a:srgbClr val="FF0000"/>
                </a:solidFill>
              </a:rPr>
              <a:t>Pendapatan</a:t>
            </a:r>
            <a:r>
              <a:rPr sz="4000" b="1" i="1" dirty="0" smtClean="0">
                <a:solidFill>
                  <a:srgbClr val="FF0000"/>
                </a:solidFill>
              </a:rPr>
              <a:t> </a:t>
            </a:r>
            <a:r>
              <a:rPr sz="4000" b="1" i="1" dirty="0" err="1" smtClean="0">
                <a:solidFill>
                  <a:srgbClr val="FF0000"/>
                </a:solidFill>
              </a:rPr>
              <a:t>Nasional</a:t>
            </a:r>
            <a:endParaRPr sz="4000" b="1" i="1" dirty="0" smtClean="0">
              <a:solidFill>
                <a:srgbClr val="000000"/>
              </a:solidFill>
            </a:endParaRPr>
          </a:p>
        </p:txBody>
      </p:sp>
      <p:sp>
        <p:nvSpPr>
          <p:cNvPr id="4099" name="NotDefined 3"/>
          <p:cNvSpPr>
            <a:spLocks noGrp="1" noChangeArrowheads="1"/>
          </p:cNvSpPr>
          <p:nvPr>
            <p:ph idx="1"/>
          </p:nvPr>
        </p:nvSpPr>
        <p:spPr bwMode="auto">
          <a:xfrm>
            <a:off x="416123" y="1744216"/>
            <a:ext cx="8188325" cy="4205064"/>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90000"/>
              </a:lnSpc>
              <a:spcAft>
                <a:spcPts val="600"/>
              </a:spcAft>
              <a:buSzPct val="100000"/>
            </a:pPr>
            <a:r>
              <a:rPr lang="id-ID" sz="2400" b="1" dirty="0">
                <a:solidFill>
                  <a:srgbClr val="FFFF00"/>
                </a:solidFill>
                <a:latin typeface="Arial" pitchFamily="34" charset="0"/>
                <a:cs typeface="Arial" pitchFamily="34" charset="0"/>
              </a:rPr>
              <a:t>Merupakan nilai seluruh barang dan jasa yang diproduksi suatu negara selama satu tahun </a:t>
            </a:r>
            <a:endParaRPr lang="id-ID" sz="2400" b="1" dirty="0" smtClean="0">
              <a:solidFill>
                <a:srgbClr val="FFFF00"/>
              </a:solidFill>
              <a:latin typeface="Arial" pitchFamily="34" charset="0"/>
              <a:cs typeface="Arial" pitchFamily="34" charset="0"/>
            </a:endParaRPr>
          </a:p>
          <a:p>
            <a:pPr>
              <a:lnSpc>
                <a:spcPct val="90000"/>
              </a:lnSpc>
              <a:spcAft>
                <a:spcPts val="600"/>
              </a:spcAft>
              <a:buSzPct val="100000"/>
            </a:pPr>
            <a:r>
              <a:rPr sz="2400" b="1" dirty="0" err="1" smtClean="0">
                <a:solidFill>
                  <a:schemeClr val="accent2">
                    <a:lumMod val="60000"/>
                    <a:lumOff val="40000"/>
                  </a:schemeClr>
                </a:solidFill>
                <a:latin typeface="Arial" pitchFamily="34" charset="0"/>
                <a:cs typeface="Arial" pitchFamily="34" charset="0"/>
              </a:rPr>
              <a:t>Merupakan</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salah</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satu</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tolak</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ukur</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atau</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indikator</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keberhasilan</a:t>
            </a:r>
            <a:r>
              <a:rPr sz="2400" b="1" dirty="0" smtClean="0">
                <a:solidFill>
                  <a:schemeClr val="accent2">
                    <a:lumMod val="60000"/>
                    <a:lumOff val="40000"/>
                  </a:schemeClr>
                </a:solidFill>
                <a:latin typeface="Arial" pitchFamily="34" charset="0"/>
                <a:cs typeface="Arial" pitchFamily="34" charset="0"/>
              </a:rPr>
              <a:t> </a:t>
            </a:r>
            <a:r>
              <a:rPr sz="2400" b="1" dirty="0" err="1" smtClean="0">
                <a:solidFill>
                  <a:schemeClr val="accent2">
                    <a:lumMod val="60000"/>
                    <a:lumOff val="40000"/>
                  </a:schemeClr>
                </a:solidFill>
                <a:latin typeface="Arial" pitchFamily="34" charset="0"/>
                <a:cs typeface="Arial" pitchFamily="34" charset="0"/>
              </a:rPr>
              <a:t>ekonomi</a:t>
            </a:r>
            <a:endParaRPr sz="2400" b="1" dirty="0" smtClean="0">
              <a:solidFill>
                <a:schemeClr val="accent2">
                  <a:lumMod val="60000"/>
                  <a:lumOff val="40000"/>
                </a:schemeClr>
              </a:solidFill>
              <a:latin typeface="Arial" pitchFamily="34" charset="0"/>
              <a:cs typeface="Arial" pitchFamily="34" charset="0"/>
            </a:endParaRPr>
          </a:p>
          <a:p>
            <a:pPr>
              <a:lnSpc>
                <a:spcPct val="90000"/>
              </a:lnSpc>
              <a:spcAft>
                <a:spcPts val="600"/>
              </a:spcAft>
              <a:buSzPct val="100000"/>
            </a:pPr>
            <a:r>
              <a:rPr sz="2400" b="1" dirty="0" err="1" smtClean="0">
                <a:solidFill>
                  <a:schemeClr val="accent4">
                    <a:lumMod val="20000"/>
                    <a:lumOff val="80000"/>
                  </a:schemeClr>
                </a:solidFill>
                <a:latin typeface="Arial" pitchFamily="34" charset="0"/>
                <a:cs typeface="Arial" pitchFamily="34" charset="0"/>
              </a:rPr>
              <a:t>Tujuan</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menghitung</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pendapatan</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nasional</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adalah</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untuk</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mengetahui</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pertumbuhan</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atau</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perkembangan</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ekonomi</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suatu</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negara</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dari</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tahun</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ke</a:t>
            </a:r>
            <a:r>
              <a:rPr sz="2400" b="1" dirty="0" smtClean="0">
                <a:solidFill>
                  <a:schemeClr val="accent4">
                    <a:lumMod val="20000"/>
                    <a:lumOff val="80000"/>
                  </a:schemeClr>
                </a:solidFill>
                <a:latin typeface="Arial" pitchFamily="34" charset="0"/>
                <a:cs typeface="Arial" pitchFamily="34" charset="0"/>
              </a:rPr>
              <a:t> </a:t>
            </a:r>
            <a:r>
              <a:rPr sz="2400" b="1" dirty="0" err="1" smtClean="0">
                <a:solidFill>
                  <a:schemeClr val="accent4">
                    <a:lumMod val="20000"/>
                    <a:lumOff val="80000"/>
                  </a:schemeClr>
                </a:solidFill>
                <a:latin typeface="Arial" pitchFamily="34" charset="0"/>
                <a:cs typeface="Arial" pitchFamily="34" charset="0"/>
              </a:rPr>
              <a:t>tahun</a:t>
            </a:r>
            <a:endParaRPr sz="2400" b="1" dirty="0" smtClean="0">
              <a:solidFill>
                <a:schemeClr val="accent4">
                  <a:lumMod val="20000"/>
                  <a:lumOff val="80000"/>
                </a:schemeClr>
              </a:solidFill>
              <a:latin typeface="Arial" pitchFamily="34" charset="0"/>
              <a:cs typeface="Arial" pitchFamily="34" charset="0"/>
            </a:endParaRPr>
          </a:p>
          <a:p>
            <a:pPr>
              <a:lnSpc>
                <a:spcPct val="90000"/>
              </a:lnSpc>
              <a:spcAft>
                <a:spcPts val="600"/>
              </a:spcAft>
              <a:buSzPct val="100000"/>
            </a:pPr>
            <a:r>
              <a:rPr sz="2400" dirty="0" err="1" smtClean="0">
                <a:solidFill>
                  <a:srgbClr val="FFC000"/>
                </a:solidFill>
                <a:latin typeface="Arial" pitchFamily="34" charset="0"/>
                <a:cs typeface="Arial" pitchFamily="34" charset="0"/>
              </a:rPr>
              <a:t>Perhitungan</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pendapatan</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nasional</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digunakan</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juga</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untuk</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menjelaskan</a:t>
            </a:r>
            <a:r>
              <a:rPr sz="2400" dirty="0" smtClean="0">
                <a:solidFill>
                  <a:srgbClr val="FFC000"/>
                </a:solidFill>
                <a:latin typeface="Arial" pitchFamily="34" charset="0"/>
                <a:cs typeface="Arial" pitchFamily="34" charset="0"/>
              </a:rPr>
              <a:t> 3 </a:t>
            </a:r>
            <a:r>
              <a:rPr sz="2400" dirty="0" err="1" smtClean="0">
                <a:solidFill>
                  <a:srgbClr val="FFC000"/>
                </a:solidFill>
                <a:latin typeface="Arial" pitchFamily="34" charset="0"/>
                <a:cs typeface="Arial" pitchFamily="34" charset="0"/>
              </a:rPr>
              <a:t>variabel</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penting</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ekonomi</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makro</a:t>
            </a:r>
            <a:r>
              <a:rPr sz="2400"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yaitu</a:t>
            </a:r>
            <a:r>
              <a:rPr sz="2400" dirty="0" smtClean="0">
                <a:solidFill>
                  <a:srgbClr val="FFC000"/>
                </a:solidFill>
                <a:latin typeface="Arial" pitchFamily="34" charset="0"/>
                <a:cs typeface="Arial" pitchFamily="34" charset="0"/>
              </a:rPr>
              <a:t>, </a:t>
            </a:r>
          </a:p>
          <a:p>
            <a:pPr marL="0" indent="0">
              <a:lnSpc>
                <a:spcPct val="90000"/>
              </a:lnSpc>
              <a:spcAft>
                <a:spcPts val="600"/>
              </a:spcAft>
              <a:buSzPct val="100000"/>
              <a:buNone/>
            </a:pPr>
            <a:r>
              <a:rPr lang="x-none" sz="2400" b="1" i="1" smtClean="0">
                <a:solidFill>
                  <a:srgbClr val="FFC000"/>
                </a:solidFill>
                <a:latin typeface="Arial" pitchFamily="34" charset="0"/>
                <a:cs typeface="Arial" pitchFamily="34" charset="0"/>
              </a:rPr>
              <a:t>    </a:t>
            </a:r>
            <a:r>
              <a:rPr sz="2400" b="1" i="1" dirty="0" smtClean="0">
                <a:solidFill>
                  <a:srgbClr val="FF0000"/>
                </a:solidFill>
                <a:latin typeface="Arial" pitchFamily="34" charset="0"/>
                <a:cs typeface="Arial" pitchFamily="34" charset="0"/>
              </a:rPr>
              <a:t>OUTPUT</a:t>
            </a:r>
            <a:r>
              <a:rPr sz="2400" b="1" i="1" dirty="0" smtClean="0">
                <a:solidFill>
                  <a:srgbClr val="FFC000"/>
                </a:solidFill>
                <a:latin typeface="Arial" pitchFamily="34" charset="0"/>
                <a:cs typeface="Arial" pitchFamily="34" charset="0"/>
              </a:rPr>
              <a:t>, </a:t>
            </a:r>
            <a:r>
              <a:rPr sz="2400" b="1" i="1" dirty="0" smtClean="0">
                <a:solidFill>
                  <a:srgbClr val="FF0000"/>
                </a:solidFill>
                <a:latin typeface="Arial" pitchFamily="34" charset="0"/>
                <a:cs typeface="Arial" pitchFamily="34" charset="0"/>
              </a:rPr>
              <a:t>PENDAPATAN</a:t>
            </a:r>
            <a:r>
              <a:rPr sz="2400" b="1" dirty="0" smtClean="0">
                <a:solidFill>
                  <a:srgbClr val="FFC000"/>
                </a:solidFill>
                <a:latin typeface="Arial" pitchFamily="34" charset="0"/>
                <a:cs typeface="Arial" pitchFamily="34" charset="0"/>
              </a:rPr>
              <a:t> </a:t>
            </a:r>
            <a:r>
              <a:rPr sz="2400" dirty="0" err="1" smtClean="0">
                <a:solidFill>
                  <a:srgbClr val="FFC000"/>
                </a:solidFill>
                <a:latin typeface="Arial" pitchFamily="34" charset="0"/>
                <a:cs typeface="Arial" pitchFamily="34" charset="0"/>
              </a:rPr>
              <a:t>dan</a:t>
            </a:r>
            <a:r>
              <a:rPr sz="2400" b="1" dirty="0" smtClean="0">
                <a:solidFill>
                  <a:srgbClr val="FFC000"/>
                </a:solidFill>
                <a:latin typeface="Arial" pitchFamily="34" charset="0"/>
                <a:cs typeface="Arial" pitchFamily="34" charset="0"/>
              </a:rPr>
              <a:t> </a:t>
            </a:r>
            <a:r>
              <a:rPr sz="2400" b="1" i="1" dirty="0" smtClean="0">
                <a:solidFill>
                  <a:srgbClr val="FF4343"/>
                </a:solidFill>
                <a:latin typeface="Arial" pitchFamily="34" charset="0"/>
                <a:cs typeface="Arial" pitchFamily="34" charset="0"/>
              </a:rPr>
              <a:t>PENGELUARAN</a:t>
            </a:r>
          </a:p>
        </p:txBody>
      </p:sp>
      <p:sp>
        <p:nvSpPr>
          <p:cNvPr id="5" name="Rectangle 7"/>
          <p:cNvSpPr>
            <a:spLocks noGrp="1"/>
          </p:cNvSpPr>
          <p:nvPr>
            <p:ph type="sldNum" sz="quarter" idx="12"/>
          </p:nvPr>
        </p:nvSpPr>
        <p:spPr>
          <a:ln/>
        </p:spPr>
        <p:txBody>
          <a:bodyPr/>
          <a:lstStyle/>
          <a:p>
            <a:fld id="{0A285B62-AD1C-426A-BC35-5AE7F75164EF}" type="slidenum">
              <a:rPr lang="en-US"/>
              <a:pPr/>
              <a:t>12</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3453177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otDefined 2"/>
          <p:cNvSpPr>
            <a:spLocks noGrp="1" noChangeArrowheads="1"/>
          </p:cNvSpPr>
          <p:nvPr>
            <p:ph type="title"/>
          </p:nvPr>
        </p:nvSpPr>
        <p:spPr bwMode="auto">
          <a:xfrm>
            <a:off x="666328" y="292100"/>
            <a:ext cx="6858000" cy="1264692"/>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b="1" dirty="0" err="1" smtClean="0">
                <a:solidFill>
                  <a:srgbClr val="FF0000"/>
                </a:solidFill>
                <a:latin typeface="Arial Narrow" pitchFamily="34" charset="0"/>
              </a:rPr>
              <a:t>Metode</a:t>
            </a:r>
            <a:r>
              <a:rPr b="1" dirty="0" smtClean="0">
                <a:solidFill>
                  <a:srgbClr val="FF0000"/>
                </a:solidFill>
                <a:latin typeface="Arial Narrow" pitchFamily="34" charset="0"/>
              </a:rPr>
              <a:t> </a:t>
            </a:r>
            <a:r>
              <a:rPr b="1" dirty="0" err="1" smtClean="0">
                <a:solidFill>
                  <a:srgbClr val="FF0000"/>
                </a:solidFill>
                <a:latin typeface="Arial Narrow" pitchFamily="34" charset="0"/>
              </a:rPr>
              <a:t>Perhitungan</a:t>
            </a:r>
            <a:r>
              <a:rPr b="1" dirty="0" smtClean="0">
                <a:solidFill>
                  <a:srgbClr val="FF0000"/>
                </a:solidFill>
                <a:latin typeface="Arial Narrow" pitchFamily="34" charset="0"/>
              </a:rPr>
              <a:t> </a:t>
            </a:r>
            <a:r>
              <a:rPr b="1" dirty="0" err="1" smtClean="0">
                <a:solidFill>
                  <a:srgbClr val="FF0000"/>
                </a:solidFill>
                <a:latin typeface="Arial Narrow" pitchFamily="34" charset="0"/>
              </a:rPr>
              <a:t>Pendapatan</a:t>
            </a:r>
            <a:r>
              <a:rPr b="1" dirty="0" smtClean="0">
                <a:solidFill>
                  <a:srgbClr val="FF0000"/>
                </a:solidFill>
                <a:latin typeface="Arial Narrow" pitchFamily="34" charset="0"/>
              </a:rPr>
              <a:t> </a:t>
            </a:r>
            <a:r>
              <a:rPr b="1" dirty="0" err="1" smtClean="0">
                <a:solidFill>
                  <a:srgbClr val="FF0000"/>
                </a:solidFill>
                <a:latin typeface="Arial Narrow" pitchFamily="34" charset="0"/>
              </a:rPr>
              <a:t>Nasional</a:t>
            </a:r>
            <a:endParaRPr b="1" dirty="0" smtClean="0">
              <a:solidFill>
                <a:srgbClr val="009900"/>
              </a:solidFill>
              <a:latin typeface="Arial Narrow" pitchFamily="34" charset="0"/>
            </a:endParaRPr>
          </a:p>
        </p:txBody>
      </p:sp>
      <p:sp>
        <p:nvSpPr>
          <p:cNvPr id="5123" name="NotDefined 3"/>
          <p:cNvSpPr>
            <a:spLocks noGrp="1" noChangeArrowheads="1"/>
          </p:cNvSpPr>
          <p:nvPr>
            <p:ph idx="1"/>
          </p:nvPr>
        </p:nvSpPr>
        <p:spPr bwMode="auto">
          <a:xfrm>
            <a:off x="527248" y="1981200"/>
            <a:ext cx="8077200" cy="35052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indent="0">
              <a:lnSpc>
                <a:spcPct val="80000"/>
              </a:lnSpc>
              <a:spcAft>
                <a:spcPts val="600"/>
              </a:spcAft>
              <a:buSzPct val="100000"/>
              <a:buFontTx/>
              <a:buNone/>
            </a:pPr>
            <a:r>
              <a:rPr sz="2800" dirty="0" err="1" smtClean="0">
                <a:solidFill>
                  <a:schemeClr val="accent4">
                    <a:lumMod val="20000"/>
                    <a:lumOff val="80000"/>
                  </a:schemeClr>
                </a:solidFill>
              </a:rPr>
              <a:t>Pendapatan</a:t>
            </a:r>
            <a:r>
              <a:rPr sz="2800" dirty="0" smtClean="0">
                <a:solidFill>
                  <a:schemeClr val="accent4">
                    <a:lumMod val="20000"/>
                    <a:lumOff val="80000"/>
                  </a:schemeClr>
                </a:solidFill>
              </a:rPr>
              <a:t> </a:t>
            </a:r>
            <a:r>
              <a:rPr sz="2800" dirty="0" err="1" smtClean="0">
                <a:solidFill>
                  <a:schemeClr val="accent4">
                    <a:lumMod val="20000"/>
                    <a:lumOff val="80000"/>
                  </a:schemeClr>
                </a:solidFill>
              </a:rPr>
              <a:t>nasional</a:t>
            </a:r>
            <a:r>
              <a:rPr sz="2800" dirty="0" smtClean="0">
                <a:solidFill>
                  <a:schemeClr val="accent4">
                    <a:lumMod val="20000"/>
                    <a:lumOff val="80000"/>
                  </a:schemeClr>
                </a:solidFill>
              </a:rPr>
              <a:t> </a:t>
            </a:r>
            <a:r>
              <a:rPr sz="2800" dirty="0" err="1" smtClean="0">
                <a:solidFill>
                  <a:schemeClr val="accent4">
                    <a:lumMod val="20000"/>
                    <a:lumOff val="80000"/>
                  </a:schemeClr>
                </a:solidFill>
              </a:rPr>
              <a:t>dapat</a:t>
            </a:r>
            <a:r>
              <a:rPr sz="2800" dirty="0" smtClean="0">
                <a:solidFill>
                  <a:schemeClr val="accent4">
                    <a:lumMod val="20000"/>
                    <a:lumOff val="80000"/>
                  </a:schemeClr>
                </a:solidFill>
              </a:rPr>
              <a:t> </a:t>
            </a:r>
            <a:r>
              <a:rPr sz="2800" dirty="0" err="1" smtClean="0">
                <a:solidFill>
                  <a:schemeClr val="accent4">
                    <a:lumMod val="20000"/>
                    <a:lumOff val="80000"/>
                  </a:schemeClr>
                </a:solidFill>
              </a:rPr>
              <a:t>dihitung</a:t>
            </a:r>
            <a:r>
              <a:rPr sz="2800" dirty="0" smtClean="0">
                <a:solidFill>
                  <a:schemeClr val="accent4">
                    <a:lumMod val="20000"/>
                    <a:lumOff val="80000"/>
                  </a:schemeClr>
                </a:solidFill>
              </a:rPr>
              <a:t> </a:t>
            </a:r>
            <a:r>
              <a:rPr sz="2800" dirty="0" err="1" smtClean="0">
                <a:solidFill>
                  <a:schemeClr val="accent4">
                    <a:lumMod val="20000"/>
                    <a:lumOff val="80000"/>
                  </a:schemeClr>
                </a:solidFill>
              </a:rPr>
              <a:t>dengan</a:t>
            </a:r>
            <a:r>
              <a:rPr sz="2800" dirty="0" smtClean="0">
                <a:solidFill>
                  <a:schemeClr val="accent4">
                    <a:lumMod val="20000"/>
                    <a:lumOff val="80000"/>
                  </a:schemeClr>
                </a:solidFill>
              </a:rPr>
              <a:t> </a:t>
            </a:r>
            <a:r>
              <a:rPr sz="2800" dirty="0" err="1" smtClean="0">
                <a:solidFill>
                  <a:schemeClr val="accent4">
                    <a:lumMod val="20000"/>
                    <a:lumOff val="80000"/>
                  </a:schemeClr>
                </a:solidFill>
              </a:rPr>
              <a:t>tiga</a:t>
            </a:r>
            <a:r>
              <a:rPr sz="2800" dirty="0" smtClean="0">
                <a:solidFill>
                  <a:schemeClr val="accent4">
                    <a:lumMod val="20000"/>
                    <a:lumOff val="80000"/>
                  </a:schemeClr>
                </a:solidFill>
              </a:rPr>
              <a:t> </a:t>
            </a:r>
            <a:r>
              <a:rPr sz="2800" dirty="0" err="1" smtClean="0">
                <a:solidFill>
                  <a:schemeClr val="accent4">
                    <a:lumMod val="20000"/>
                    <a:lumOff val="80000"/>
                  </a:schemeClr>
                </a:solidFill>
              </a:rPr>
              <a:t>pendekatan</a:t>
            </a:r>
            <a:r>
              <a:rPr sz="2800" dirty="0" smtClean="0">
                <a:solidFill>
                  <a:schemeClr val="accent4">
                    <a:lumMod val="20000"/>
                    <a:lumOff val="80000"/>
                  </a:schemeClr>
                </a:solidFill>
              </a:rPr>
              <a:t> (</a:t>
            </a:r>
            <a:r>
              <a:rPr sz="2800" dirty="0" err="1" smtClean="0">
                <a:solidFill>
                  <a:schemeClr val="accent4">
                    <a:lumMod val="20000"/>
                    <a:lumOff val="80000"/>
                  </a:schemeClr>
                </a:solidFill>
              </a:rPr>
              <a:t>tiga</a:t>
            </a:r>
            <a:r>
              <a:rPr sz="2800" dirty="0" smtClean="0">
                <a:solidFill>
                  <a:schemeClr val="accent4">
                    <a:lumMod val="20000"/>
                    <a:lumOff val="80000"/>
                  </a:schemeClr>
                </a:solidFill>
              </a:rPr>
              <a:t> </a:t>
            </a:r>
            <a:r>
              <a:rPr sz="2800" dirty="0" err="1" smtClean="0">
                <a:solidFill>
                  <a:schemeClr val="accent4">
                    <a:lumMod val="20000"/>
                    <a:lumOff val="80000"/>
                  </a:schemeClr>
                </a:solidFill>
              </a:rPr>
              <a:t>cara</a:t>
            </a:r>
            <a:r>
              <a:rPr sz="2800" dirty="0" smtClean="0">
                <a:solidFill>
                  <a:schemeClr val="accent4">
                    <a:lumMod val="20000"/>
                    <a:lumOff val="80000"/>
                  </a:schemeClr>
                </a:solidFill>
              </a:rPr>
              <a:t>) :</a:t>
            </a:r>
          </a:p>
          <a:p>
            <a:pPr marL="514350" indent="-514350">
              <a:lnSpc>
                <a:spcPct val="80000"/>
              </a:lnSpc>
              <a:buSzPct val="100000"/>
              <a:buFont typeface="+mj-lt"/>
              <a:buAutoNum type="arabicPeriod"/>
            </a:pPr>
            <a:r>
              <a:rPr sz="2800" dirty="0" err="1" smtClean="0">
                <a:solidFill>
                  <a:srgbClr val="FFC000"/>
                </a:solidFill>
              </a:rPr>
              <a:t>Pendekatan</a:t>
            </a:r>
            <a:r>
              <a:rPr sz="2800" dirty="0" smtClean="0">
                <a:solidFill>
                  <a:srgbClr val="FFC000"/>
                </a:solidFill>
              </a:rPr>
              <a:t> </a:t>
            </a:r>
            <a:r>
              <a:rPr sz="2800" dirty="0" err="1" smtClean="0">
                <a:solidFill>
                  <a:srgbClr val="FFC000"/>
                </a:solidFill>
              </a:rPr>
              <a:t>Produksi</a:t>
            </a:r>
            <a:r>
              <a:rPr sz="2800" dirty="0" smtClean="0">
                <a:solidFill>
                  <a:srgbClr val="000000"/>
                </a:solidFill>
              </a:rPr>
              <a:t> </a:t>
            </a:r>
            <a:r>
              <a:rPr sz="2800" dirty="0" smtClean="0">
                <a:solidFill>
                  <a:schemeClr val="tx1">
                    <a:lumMod val="75000"/>
                  </a:schemeClr>
                </a:solidFill>
              </a:rPr>
              <a:t>(output)</a:t>
            </a:r>
          </a:p>
          <a:p>
            <a:pPr marL="514350" indent="-514350">
              <a:lnSpc>
                <a:spcPct val="80000"/>
              </a:lnSpc>
              <a:buSzPct val="100000"/>
              <a:buFont typeface="+mj-lt"/>
              <a:buAutoNum type="arabicPeriod"/>
            </a:pPr>
            <a:r>
              <a:rPr sz="2800" dirty="0" err="1" smtClean="0">
                <a:solidFill>
                  <a:srgbClr val="FF0000"/>
                </a:solidFill>
              </a:rPr>
              <a:t>Pendekatan</a:t>
            </a:r>
            <a:r>
              <a:rPr sz="2800" dirty="0" smtClean="0">
                <a:solidFill>
                  <a:srgbClr val="FF0000"/>
                </a:solidFill>
              </a:rPr>
              <a:t> </a:t>
            </a:r>
            <a:r>
              <a:rPr sz="2800" dirty="0" err="1" smtClean="0">
                <a:solidFill>
                  <a:srgbClr val="FF0000"/>
                </a:solidFill>
              </a:rPr>
              <a:t>pendapatan</a:t>
            </a:r>
            <a:endParaRPr sz="2800" dirty="0" smtClean="0">
              <a:solidFill>
                <a:srgbClr val="FF0000"/>
              </a:solidFill>
            </a:endParaRPr>
          </a:p>
          <a:p>
            <a:pPr marL="514350" indent="-514350">
              <a:lnSpc>
                <a:spcPct val="80000"/>
              </a:lnSpc>
              <a:spcAft>
                <a:spcPts val="1200"/>
              </a:spcAft>
              <a:buSzPct val="100000"/>
              <a:buFont typeface="+mj-lt"/>
              <a:buAutoNum type="arabicPeriod"/>
            </a:pPr>
            <a:r>
              <a:rPr sz="2800" dirty="0" err="1" smtClean="0">
                <a:solidFill>
                  <a:srgbClr val="0033CC"/>
                </a:solidFill>
              </a:rPr>
              <a:t>Pendekatan</a:t>
            </a:r>
            <a:r>
              <a:rPr sz="2800" dirty="0" smtClean="0">
                <a:solidFill>
                  <a:srgbClr val="0033CC"/>
                </a:solidFill>
              </a:rPr>
              <a:t> </a:t>
            </a:r>
            <a:r>
              <a:rPr sz="2800" dirty="0" err="1" smtClean="0">
                <a:solidFill>
                  <a:srgbClr val="0033CC"/>
                </a:solidFill>
              </a:rPr>
              <a:t>pengeluaran</a:t>
            </a:r>
            <a:endParaRPr sz="2800" dirty="0" smtClean="0">
              <a:solidFill>
                <a:srgbClr val="0033CC"/>
              </a:solidFill>
            </a:endParaRPr>
          </a:p>
          <a:p>
            <a:pPr marL="0" indent="0">
              <a:lnSpc>
                <a:spcPct val="80000"/>
              </a:lnSpc>
              <a:buSzPct val="100000"/>
              <a:buFontTx/>
              <a:buNone/>
            </a:pPr>
            <a:r>
              <a:rPr sz="2800" dirty="0" err="1" smtClean="0">
                <a:solidFill>
                  <a:schemeClr val="accent4">
                    <a:lumMod val="20000"/>
                    <a:lumOff val="80000"/>
                  </a:schemeClr>
                </a:solidFill>
              </a:rPr>
              <a:t>Ketiga</a:t>
            </a:r>
            <a:r>
              <a:rPr sz="2800" dirty="0" smtClean="0">
                <a:solidFill>
                  <a:schemeClr val="accent4">
                    <a:lumMod val="20000"/>
                    <a:lumOff val="80000"/>
                  </a:schemeClr>
                </a:solidFill>
              </a:rPr>
              <a:t> </a:t>
            </a:r>
            <a:r>
              <a:rPr sz="2800" dirty="0" err="1" smtClean="0">
                <a:solidFill>
                  <a:schemeClr val="accent4">
                    <a:lumMod val="20000"/>
                    <a:lumOff val="80000"/>
                  </a:schemeClr>
                </a:solidFill>
              </a:rPr>
              <a:t>metode</a:t>
            </a:r>
            <a:r>
              <a:rPr sz="2800" dirty="0" smtClean="0">
                <a:solidFill>
                  <a:schemeClr val="accent4">
                    <a:lumMod val="20000"/>
                    <a:lumOff val="80000"/>
                  </a:schemeClr>
                </a:solidFill>
              </a:rPr>
              <a:t> </a:t>
            </a:r>
            <a:r>
              <a:rPr sz="2800" dirty="0" err="1" smtClean="0">
                <a:solidFill>
                  <a:schemeClr val="accent4">
                    <a:lumMod val="20000"/>
                    <a:lumOff val="80000"/>
                  </a:schemeClr>
                </a:solidFill>
              </a:rPr>
              <a:t>perhitungan</a:t>
            </a:r>
            <a:r>
              <a:rPr sz="2800" dirty="0" smtClean="0">
                <a:solidFill>
                  <a:schemeClr val="accent4">
                    <a:lumMod val="20000"/>
                    <a:lumOff val="80000"/>
                  </a:schemeClr>
                </a:solidFill>
              </a:rPr>
              <a:t> </a:t>
            </a:r>
            <a:r>
              <a:rPr sz="2800" dirty="0" err="1" smtClean="0">
                <a:solidFill>
                  <a:schemeClr val="accent4">
                    <a:lumMod val="20000"/>
                    <a:lumOff val="80000"/>
                  </a:schemeClr>
                </a:solidFill>
              </a:rPr>
              <a:t>tersebut</a:t>
            </a:r>
            <a:r>
              <a:rPr sz="2800" dirty="0" smtClean="0">
                <a:solidFill>
                  <a:schemeClr val="accent4">
                    <a:lumMod val="20000"/>
                    <a:lumOff val="80000"/>
                  </a:schemeClr>
                </a:solidFill>
              </a:rPr>
              <a:t> </a:t>
            </a:r>
            <a:r>
              <a:rPr sz="2800" dirty="0" err="1" smtClean="0">
                <a:solidFill>
                  <a:schemeClr val="accent4">
                    <a:lumMod val="20000"/>
                    <a:lumOff val="80000"/>
                  </a:schemeClr>
                </a:solidFill>
              </a:rPr>
              <a:t>memberikan</a:t>
            </a:r>
            <a:r>
              <a:rPr sz="2800" dirty="0" smtClean="0">
                <a:solidFill>
                  <a:schemeClr val="accent4">
                    <a:lumMod val="20000"/>
                    <a:lumOff val="80000"/>
                  </a:schemeClr>
                </a:solidFill>
              </a:rPr>
              <a:t> </a:t>
            </a:r>
            <a:r>
              <a:rPr sz="2800" dirty="0" err="1" smtClean="0">
                <a:solidFill>
                  <a:schemeClr val="accent4">
                    <a:lumMod val="20000"/>
                    <a:lumOff val="80000"/>
                  </a:schemeClr>
                </a:solidFill>
              </a:rPr>
              <a:t>nilai</a:t>
            </a:r>
            <a:r>
              <a:rPr sz="2800" dirty="0" smtClean="0">
                <a:solidFill>
                  <a:schemeClr val="accent4">
                    <a:lumMod val="20000"/>
                    <a:lumOff val="80000"/>
                  </a:schemeClr>
                </a:solidFill>
              </a:rPr>
              <a:t> </a:t>
            </a:r>
            <a:r>
              <a:rPr sz="2800" dirty="0" err="1" smtClean="0">
                <a:solidFill>
                  <a:schemeClr val="accent4">
                    <a:lumMod val="20000"/>
                    <a:lumOff val="80000"/>
                  </a:schemeClr>
                </a:solidFill>
              </a:rPr>
              <a:t>pendapatan</a:t>
            </a:r>
            <a:r>
              <a:rPr sz="2800" dirty="0" smtClean="0">
                <a:solidFill>
                  <a:schemeClr val="accent4">
                    <a:lumMod val="20000"/>
                    <a:lumOff val="80000"/>
                  </a:schemeClr>
                </a:solidFill>
              </a:rPr>
              <a:t> </a:t>
            </a:r>
            <a:r>
              <a:rPr sz="2800" dirty="0" err="1" smtClean="0">
                <a:solidFill>
                  <a:schemeClr val="accent4">
                    <a:lumMod val="20000"/>
                    <a:lumOff val="80000"/>
                  </a:schemeClr>
                </a:solidFill>
              </a:rPr>
              <a:t>nasional</a:t>
            </a:r>
            <a:r>
              <a:rPr sz="2800" dirty="0" smtClean="0">
                <a:solidFill>
                  <a:schemeClr val="accent4">
                    <a:lumMod val="20000"/>
                    <a:lumOff val="80000"/>
                  </a:schemeClr>
                </a:solidFill>
              </a:rPr>
              <a:t> yang </a:t>
            </a:r>
            <a:r>
              <a:rPr sz="2800" dirty="0" err="1" smtClean="0">
                <a:solidFill>
                  <a:schemeClr val="accent4">
                    <a:lumMod val="20000"/>
                    <a:lumOff val="80000"/>
                  </a:schemeClr>
                </a:solidFill>
              </a:rPr>
              <a:t>sama</a:t>
            </a:r>
            <a:r>
              <a:rPr sz="2800" dirty="0" smtClean="0">
                <a:solidFill>
                  <a:schemeClr val="accent4">
                    <a:lumMod val="20000"/>
                    <a:lumOff val="80000"/>
                  </a:schemeClr>
                </a:solidFill>
              </a:rPr>
              <a:t> </a:t>
            </a:r>
            <a:r>
              <a:rPr sz="2800" dirty="0" err="1" smtClean="0">
                <a:solidFill>
                  <a:schemeClr val="accent4">
                    <a:lumMod val="20000"/>
                    <a:lumOff val="80000"/>
                  </a:schemeClr>
                </a:solidFill>
              </a:rPr>
              <a:t>besarnya</a:t>
            </a:r>
            <a:endParaRPr sz="2800" dirty="0" smtClean="0">
              <a:solidFill>
                <a:schemeClr val="accent4">
                  <a:lumMod val="20000"/>
                  <a:lumOff val="80000"/>
                </a:schemeClr>
              </a:solidFill>
            </a:endParaRPr>
          </a:p>
        </p:txBody>
      </p:sp>
      <p:sp>
        <p:nvSpPr>
          <p:cNvPr id="5" name="Rectangle 7"/>
          <p:cNvSpPr>
            <a:spLocks noGrp="1"/>
          </p:cNvSpPr>
          <p:nvPr>
            <p:ph type="sldNum" sz="quarter" idx="12"/>
          </p:nvPr>
        </p:nvSpPr>
        <p:spPr>
          <a:ln/>
        </p:spPr>
        <p:txBody>
          <a:bodyPr/>
          <a:lstStyle/>
          <a:p>
            <a:fld id="{977EB7F0-FD53-42E6-83DB-FC29BB2952B5}" type="slidenum">
              <a:rPr lang="en-US"/>
              <a:pPr/>
              <a:t>13</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67092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otDefined 2"/>
          <p:cNvSpPr>
            <a:spLocks noGrp="1" noChangeArrowheads="1"/>
          </p:cNvSpPr>
          <p:nvPr>
            <p:ph type="title"/>
          </p:nvPr>
        </p:nvSpPr>
        <p:spPr bwMode="auto">
          <a:xfrm>
            <a:off x="685800" y="152400"/>
            <a:ext cx="6870700" cy="762000"/>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err="1" smtClean="0">
                <a:solidFill>
                  <a:srgbClr val="C00000"/>
                </a:solidFill>
                <a:latin typeface="Chiller" pitchFamily="82" charset="0"/>
              </a:rPr>
              <a:t>Aliran</a:t>
            </a:r>
            <a:r>
              <a:rPr sz="4000" b="1" dirty="0" smtClean="0">
                <a:solidFill>
                  <a:srgbClr val="C00000"/>
                </a:solidFill>
                <a:latin typeface="Chiller" pitchFamily="82" charset="0"/>
              </a:rPr>
              <a:t> Output, </a:t>
            </a:r>
            <a:r>
              <a:rPr sz="4000" b="1" dirty="0" err="1" smtClean="0">
                <a:solidFill>
                  <a:srgbClr val="C00000"/>
                </a:solidFill>
                <a:latin typeface="Chiller" pitchFamily="82" charset="0"/>
              </a:rPr>
              <a:t>Pendapatan</a:t>
            </a:r>
            <a:r>
              <a:rPr sz="4000" b="1" dirty="0" smtClean="0">
                <a:solidFill>
                  <a:srgbClr val="C00000"/>
                </a:solidFill>
                <a:latin typeface="Chiller" pitchFamily="82" charset="0"/>
              </a:rPr>
              <a:t> </a:t>
            </a:r>
            <a:r>
              <a:rPr sz="4000" b="1" dirty="0" err="1" smtClean="0">
                <a:solidFill>
                  <a:srgbClr val="C00000"/>
                </a:solidFill>
                <a:latin typeface="Chiller" pitchFamily="82" charset="0"/>
              </a:rPr>
              <a:t>dan</a:t>
            </a:r>
            <a:r>
              <a:rPr sz="4000" b="1" dirty="0" smtClean="0">
                <a:solidFill>
                  <a:srgbClr val="C00000"/>
                </a:solidFill>
                <a:latin typeface="Chiller" pitchFamily="82" charset="0"/>
              </a:rPr>
              <a:t> </a:t>
            </a:r>
            <a:r>
              <a:rPr sz="4000" b="1" dirty="0" err="1" smtClean="0">
                <a:solidFill>
                  <a:srgbClr val="C00000"/>
                </a:solidFill>
                <a:latin typeface="Chiller" pitchFamily="82" charset="0"/>
              </a:rPr>
              <a:t>Pengeluaran</a:t>
            </a:r>
            <a:endParaRPr sz="4000" b="1" dirty="0" smtClean="0">
              <a:solidFill>
                <a:srgbClr val="C00000"/>
              </a:solidFill>
              <a:latin typeface="Chiller" pitchFamily="82" charset="0"/>
            </a:endParaRPr>
          </a:p>
        </p:txBody>
      </p:sp>
      <p:sp>
        <p:nvSpPr>
          <p:cNvPr id="6147" name="NotDefined 3"/>
          <p:cNvSpPr>
            <a:spLocks noGrp="1" noChangeArrowheads="1"/>
          </p:cNvSpPr>
          <p:nvPr>
            <p:ph idx="1"/>
          </p:nvPr>
        </p:nvSpPr>
        <p:spPr bwMode="auto">
          <a:xfrm>
            <a:off x="685800" y="1143000"/>
            <a:ext cx="7696200" cy="434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buSzPct val="100000"/>
              <a:buFontTx/>
              <a:buNone/>
            </a:pPr>
            <a:r>
              <a:rPr sz="800" smtClean="0">
                <a:solidFill>
                  <a:srgbClr val="000000"/>
                </a:solidFill>
              </a:rPr>
              <a:t>.</a:t>
            </a:r>
          </a:p>
        </p:txBody>
      </p:sp>
      <p:sp>
        <p:nvSpPr>
          <p:cNvPr id="20" name="Rectangle 7"/>
          <p:cNvSpPr>
            <a:spLocks noGrp="1"/>
          </p:cNvSpPr>
          <p:nvPr>
            <p:ph type="sldNum" sz="quarter" idx="12"/>
          </p:nvPr>
        </p:nvSpPr>
        <p:spPr>
          <a:ln/>
        </p:spPr>
        <p:txBody>
          <a:bodyPr/>
          <a:lstStyle/>
          <a:p>
            <a:fld id="{D520D0C1-C178-420A-AFCA-E21EF30F963B}" type="slidenum">
              <a:rPr lang="en-US"/>
              <a:pPr/>
              <a:t>14</a:t>
            </a:fld>
            <a:endParaRPr lang="en-US"/>
          </a:p>
        </p:txBody>
      </p:sp>
      <p:sp>
        <p:nvSpPr>
          <p:cNvPr id="141316" name="Rectangle 4"/>
          <p:cNvSpPr/>
          <p:nvPr/>
        </p:nvSpPr>
        <p:spPr>
          <a:xfrm>
            <a:off x="1371600" y="2438400"/>
            <a:ext cx="2133600" cy="609600"/>
          </a:xfrm>
          <a:prstGeom prst="rect">
            <a:avLst/>
          </a:prstGeom>
          <a:solidFill>
            <a:srgbClr val="FF66CC"/>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RUMAH TANGGA</a:t>
            </a:r>
            <a:endParaRPr b="1">
              <a:latin typeface="Comic Sans MS" pitchFamily="66" charset="0"/>
            </a:endParaRPr>
          </a:p>
        </p:txBody>
      </p:sp>
      <p:sp>
        <p:nvSpPr>
          <p:cNvPr id="141317" name="Rectangle 5"/>
          <p:cNvSpPr/>
          <p:nvPr/>
        </p:nvSpPr>
        <p:spPr>
          <a:xfrm>
            <a:off x="4724400" y="2438400"/>
            <a:ext cx="2209800" cy="609600"/>
          </a:xfrm>
          <a:prstGeom prst="rect">
            <a:avLst/>
          </a:prstGeom>
          <a:solidFill>
            <a:schemeClr val="accent1"/>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PERUSAHAAN</a:t>
            </a:r>
            <a:endParaRPr b="1">
              <a:latin typeface="Comic Sans MS" pitchFamily="66" charset="0"/>
            </a:endParaRPr>
          </a:p>
        </p:txBody>
      </p:sp>
      <p:sp>
        <p:nvSpPr>
          <p:cNvPr id="141324" name="Rectangle 6"/>
          <p:cNvSpPr/>
          <p:nvPr/>
        </p:nvSpPr>
        <p:spPr>
          <a:xfrm>
            <a:off x="1981200" y="1219200"/>
            <a:ext cx="4343400" cy="304800"/>
          </a:xfrm>
          <a:prstGeom prst="rect">
            <a:avLst/>
          </a:prstGeom>
          <a:solidFill>
            <a:srgbClr val="FF66CC"/>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Jasa jasa dari faktor produksi</a:t>
            </a:r>
            <a:endParaRPr b="1">
              <a:latin typeface="Comic Sans MS" pitchFamily="66" charset="0"/>
            </a:endParaRPr>
          </a:p>
        </p:txBody>
      </p:sp>
      <p:sp>
        <p:nvSpPr>
          <p:cNvPr id="141325" name="Rectangle 7"/>
          <p:cNvSpPr/>
          <p:nvPr/>
        </p:nvSpPr>
        <p:spPr>
          <a:xfrm>
            <a:off x="1981200" y="1447800"/>
            <a:ext cx="304800" cy="1143000"/>
          </a:xfrm>
          <a:prstGeom prst="rect">
            <a:avLst/>
          </a:prstGeom>
          <a:solidFill>
            <a:srgbClr val="FF66CC"/>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endParaRPr>
              <a:ln w="9525" cap="flat" cmpd="sng" algn="ctr">
                <a:noFill/>
                <a:prstDash val="solid"/>
                <a:round/>
                <a:headEnd type="none" w="med" len="med"/>
                <a:tailEnd type="none" w="med" len="med"/>
              </a:ln>
              <a:solidFill>
                <a:srgbClr val="996600"/>
              </a:solidFill>
              <a:latin typeface="Comic Sans MS" pitchFamily="66" charset="0"/>
            </a:endParaRPr>
          </a:p>
        </p:txBody>
      </p:sp>
      <p:sp>
        <p:nvSpPr>
          <p:cNvPr id="141327" name="AutoShape 8"/>
          <p:cNvSpPr/>
          <p:nvPr/>
        </p:nvSpPr>
        <p:spPr>
          <a:xfrm>
            <a:off x="5867400" y="1219200"/>
            <a:ext cx="609600" cy="1143000"/>
          </a:xfrm>
          <a:prstGeom prst="downArrow">
            <a:avLst>
              <a:gd name="adj1" fmla="val 50000"/>
              <a:gd name="adj2" fmla="val 46875"/>
            </a:avLst>
          </a:prstGeom>
          <a:solidFill>
            <a:srgbClr val="FF66CC"/>
          </a:solidFill>
          <a:ln w="3175">
            <a:solidFill>
              <a:schemeClr val="tx1"/>
            </a:solidFill>
            <a:miter lim="800000"/>
          </a:ln>
        </p:spPr>
      </p:sp>
      <p:sp>
        <p:nvSpPr>
          <p:cNvPr id="141328" name="Rectangle 10"/>
          <p:cNvSpPr/>
          <p:nvPr/>
        </p:nvSpPr>
        <p:spPr>
          <a:xfrm>
            <a:off x="2667000" y="1828800"/>
            <a:ext cx="2971800" cy="304800"/>
          </a:xfrm>
          <a:prstGeom prst="rect">
            <a:avLst/>
          </a:prstGeom>
          <a:solidFill>
            <a:srgbClr val="66CCFF"/>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Barang&amp;jasa (ouput)</a:t>
            </a:r>
            <a:endParaRPr b="1">
              <a:latin typeface="Comic Sans MS" pitchFamily="66" charset="0"/>
            </a:endParaRPr>
          </a:p>
        </p:txBody>
      </p:sp>
      <p:sp>
        <p:nvSpPr>
          <p:cNvPr id="141329" name="DownArrow 11"/>
          <p:cNvSpPr/>
          <p:nvPr/>
        </p:nvSpPr>
        <p:spPr>
          <a:xfrm>
            <a:off x="2514600" y="1828800"/>
            <a:ext cx="609600" cy="609600"/>
          </a:xfrm>
          <a:prstGeom prst="downArrow">
            <a:avLst>
              <a:gd name="adj1" fmla="val 50000"/>
              <a:gd name="adj2" fmla="val 25000"/>
            </a:avLst>
          </a:prstGeom>
          <a:solidFill>
            <a:srgbClr val="66CCFF"/>
          </a:solidFill>
          <a:ln>
            <a:solidFill>
              <a:schemeClr val="tx1"/>
            </a:solidFill>
            <a:miter lim="800000"/>
          </a:ln>
        </p:spPr>
      </p:sp>
      <p:sp>
        <p:nvSpPr>
          <p:cNvPr id="141330" name="Rectangle 12"/>
          <p:cNvSpPr/>
          <p:nvPr/>
        </p:nvSpPr>
        <p:spPr>
          <a:xfrm>
            <a:off x="5334000" y="1981200"/>
            <a:ext cx="304800" cy="457200"/>
          </a:xfrm>
          <a:prstGeom prst="rect">
            <a:avLst/>
          </a:prstGeom>
          <a:solidFill>
            <a:srgbClr val="66CCFF"/>
          </a:solidFill>
          <a:ln>
            <a:solidFill>
              <a:schemeClr val="tx1"/>
            </a:solidFill>
            <a:miter lim="800000"/>
          </a:ln>
        </p:spPr>
      </p:sp>
      <p:sp>
        <p:nvSpPr>
          <p:cNvPr id="141331" name="Rectangle 13"/>
          <p:cNvSpPr/>
          <p:nvPr/>
        </p:nvSpPr>
        <p:spPr>
          <a:xfrm>
            <a:off x="2667000" y="3505200"/>
            <a:ext cx="2971800" cy="304800"/>
          </a:xfrm>
          <a:prstGeom prst="rect">
            <a:avLst/>
          </a:prstGeom>
          <a:solidFill>
            <a:srgbClr val="66FF66"/>
          </a:solidFill>
          <a:ln>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Pengeluaran</a:t>
            </a:r>
            <a:endParaRPr b="1">
              <a:latin typeface="Comic Sans MS" pitchFamily="66" charset="0"/>
            </a:endParaRPr>
          </a:p>
        </p:txBody>
      </p:sp>
      <p:sp>
        <p:nvSpPr>
          <p:cNvPr id="6157" name="UpArrow 14"/>
          <p:cNvSpPr>
            <a:spLocks noChangeArrowheads="1"/>
          </p:cNvSpPr>
          <p:nvPr/>
        </p:nvSpPr>
        <p:spPr bwMode="auto">
          <a:xfrm>
            <a:off x="5181600" y="3048000"/>
            <a:ext cx="609600" cy="762000"/>
          </a:xfrm>
          <a:prstGeom prst="upArrow">
            <a:avLst>
              <a:gd name="adj1" fmla="val 50000"/>
              <a:gd name="adj2" fmla="val 31250"/>
            </a:avLst>
          </a:prstGeom>
          <a:solidFill>
            <a:srgbClr val="66FF66"/>
          </a:solidFill>
          <a:ln w="3175" algn="ctr">
            <a:solidFill>
              <a:schemeClr val="tx1"/>
            </a:solidFill>
            <a:miter lim="800000"/>
            <a:headEnd/>
            <a:tailEnd/>
          </a:ln>
        </p:spPr>
        <p:txBody>
          <a:bodyPr wrap="none"/>
          <a:lstStyle/>
          <a:p>
            <a:endParaRPr lang="id-ID"/>
          </a:p>
        </p:txBody>
      </p:sp>
      <p:sp>
        <p:nvSpPr>
          <p:cNvPr id="141333" name="Rectangle 15"/>
          <p:cNvSpPr/>
          <p:nvPr/>
        </p:nvSpPr>
        <p:spPr>
          <a:xfrm>
            <a:off x="2667000" y="3048000"/>
            <a:ext cx="304800" cy="457200"/>
          </a:xfrm>
          <a:prstGeom prst="rect">
            <a:avLst/>
          </a:prstGeom>
          <a:solidFill>
            <a:srgbClr val="66FF66"/>
          </a:solidFill>
          <a:ln>
            <a:solidFill>
              <a:schemeClr val="tx1"/>
            </a:solidFill>
            <a:miter lim="800000"/>
          </a:ln>
        </p:spPr>
      </p:sp>
      <p:sp>
        <p:nvSpPr>
          <p:cNvPr id="141334" name="Rectangle 16"/>
          <p:cNvSpPr/>
          <p:nvPr/>
        </p:nvSpPr>
        <p:spPr>
          <a:xfrm>
            <a:off x="1981200" y="4114800"/>
            <a:ext cx="4419600" cy="304800"/>
          </a:xfrm>
          <a:prstGeom prst="rect">
            <a:avLst/>
          </a:prstGeom>
          <a:solidFill>
            <a:srgbClr val="FFFF66"/>
          </a:solidFill>
          <a:ln w="3175">
            <a:solidFill>
              <a:schemeClr val="tx1"/>
            </a:solidFill>
            <a:miter lim="800000"/>
          </a:ln>
        </p:spPr>
        <p:txBody>
          <a:bodyPr wrap="none" anchor="ct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algn="ctr" eaLnBrk="0" hangingPunct="0"/>
            <a:r>
              <a:rPr b="1">
                <a:ln w="9525" cap="flat" cmpd="sng" algn="ctr">
                  <a:noFill/>
                  <a:prstDash val="solid"/>
                  <a:round/>
                  <a:headEnd type="none" w="med" len="med"/>
                  <a:tailEnd type="none" w="med" len="med"/>
                </a:ln>
                <a:solidFill>
                  <a:srgbClr val="000000"/>
                </a:solidFill>
                <a:latin typeface="Comic Sans MS" pitchFamily="66" charset="0"/>
              </a:rPr>
              <a:t>Pendapatan</a:t>
            </a:r>
            <a:endParaRPr b="1">
              <a:latin typeface="Comic Sans MS" pitchFamily="66" charset="0"/>
            </a:endParaRPr>
          </a:p>
        </p:txBody>
      </p:sp>
      <p:sp>
        <p:nvSpPr>
          <p:cNvPr id="6160" name="UpArrow 17"/>
          <p:cNvSpPr>
            <a:spLocks noChangeArrowheads="1"/>
          </p:cNvSpPr>
          <p:nvPr/>
        </p:nvSpPr>
        <p:spPr bwMode="auto">
          <a:xfrm>
            <a:off x="1828800" y="3124200"/>
            <a:ext cx="609600" cy="1295400"/>
          </a:xfrm>
          <a:prstGeom prst="upArrow">
            <a:avLst>
              <a:gd name="adj1" fmla="val 50000"/>
              <a:gd name="adj2" fmla="val 53125"/>
            </a:avLst>
          </a:prstGeom>
          <a:solidFill>
            <a:srgbClr val="FFFF66"/>
          </a:solidFill>
          <a:ln w="9525" algn="ctr">
            <a:solidFill>
              <a:schemeClr val="tx1"/>
            </a:solidFill>
            <a:miter lim="800000"/>
            <a:headEnd/>
            <a:tailEnd/>
          </a:ln>
        </p:spPr>
        <p:txBody>
          <a:bodyPr wrap="none"/>
          <a:lstStyle/>
          <a:p>
            <a:endParaRPr lang="id-ID"/>
          </a:p>
        </p:txBody>
      </p:sp>
      <p:sp>
        <p:nvSpPr>
          <p:cNvPr id="141336" name="Rectangle 18"/>
          <p:cNvSpPr/>
          <p:nvPr/>
        </p:nvSpPr>
        <p:spPr>
          <a:xfrm>
            <a:off x="6096000" y="2971800"/>
            <a:ext cx="304800" cy="1143000"/>
          </a:xfrm>
          <a:prstGeom prst="rect">
            <a:avLst/>
          </a:prstGeom>
          <a:solidFill>
            <a:srgbClr val="FFFF66"/>
          </a:solidFill>
          <a:ln>
            <a:solidFill>
              <a:schemeClr val="tx1"/>
            </a:solidFill>
            <a:miter lim="800000"/>
          </a:ln>
        </p:spPr>
      </p:sp>
      <p:sp>
        <p:nvSpPr>
          <p:cNvPr id="141343" name="Rectangle 18"/>
          <p:cNvSpPr txBox="1"/>
          <p:nvPr/>
        </p:nvSpPr>
        <p:spPr>
          <a:xfrm>
            <a:off x="467544" y="4572000"/>
            <a:ext cx="8208912" cy="2246769"/>
          </a:xfrm>
          <a:prstGeom prst="rect">
            <a:avLst/>
          </a:prstGeom>
          <a:noFill/>
          <a:ln>
            <a:noFill/>
            <a:miter lim="800000"/>
          </a:ln>
        </p:spPr>
        <p:txBody>
          <a:bodyPr wrap="squar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Perusahaan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memproduksi</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b="1"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output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dengan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menggunakan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faktor</a:t>
            </a:r>
            <a:endPar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endParaRPr>
          </a:p>
          <a:p>
            <a:pPr eaLnBrk="0" hangingPunct="0"/>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Produksi</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yang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berasal</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dari</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rumah</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tangga</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Untuk</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itu</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perusahaan</a:t>
            </a:r>
            <a:endPar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endParaRPr>
          </a:p>
          <a:p>
            <a:pPr eaLnBrk="0" hangingPunct="0"/>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Harus</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melakukan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pembayaran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yang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merupakan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b="1"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pendapatan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bagi</a:t>
            </a:r>
            <a:endPar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endParaRPr>
          </a:p>
          <a:p>
            <a:pPr eaLnBrk="0" hangingPunct="0"/>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Rumah</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tangga</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Ouput</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yang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dihasilkan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prusahaan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dijual</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ke</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rumah</a:t>
            </a:r>
            <a:endPar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endParaRPr>
          </a:p>
          <a:p>
            <a:pPr eaLnBrk="0" hangingPunct="0"/>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Tangga</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untuk</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itu</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rumah</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tangga</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melakukan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b="1" dirty="0" err="1">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pengeluaran</a:t>
            </a:r>
            <a:r>
              <a:rPr sz="2000" dirty="0">
                <a:ln w="9525" cap="flat" cmpd="sng" algn="ctr">
                  <a:noFill/>
                  <a:prstDash val="solid"/>
                  <a:round/>
                  <a:headEnd type="none" w="med" len="med"/>
                  <a:tailEnd type="none" w="med" len="med"/>
                </a:ln>
                <a:solidFill>
                  <a:schemeClr val="accent4">
                    <a:lumMod val="20000"/>
                    <a:lumOff val="80000"/>
                  </a:schemeClr>
                </a:solidFill>
                <a:latin typeface="Comic Sans MS" pitchFamily="66" charset="0"/>
              </a:rPr>
              <a:t>. </a:t>
            </a:r>
            <a:r>
              <a:rPr sz="2000" dirty="0" err="1">
                <a:ln w="9525" cap="flat" cmpd="sng" algn="ctr">
                  <a:noFill/>
                  <a:prstDash val="solid"/>
                  <a:round/>
                  <a:headEnd type="none" w="med" len="med"/>
                  <a:tailEnd type="none" w="med" len="med"/>
                </a:ln>
                <a:solidFill>
                  <a:srgbClr val="FF99CC"/>
                </a:solidFill>
                <a:latin typeface="Comic Sans MS" pitchFamily="66" charset="0"/>
              </a:rPr>
              <a:t>Nilai</a:t>
            </a:r>
            <a:r>
              <a:rPr sz="2000" dirty="0">
                <a:ln w="9525" cap="flat" cmpd="sng" algn="ctr">
                  <a:noFill/>
                  <a:prstDash val="solid"/>
                  <a:round/>
                  <a:headEnd type="none" w="med" len="med"/>
                  <a:tailEnd type="none" w="med" len="med"/>
                </a:ln>
                <a:solidFill>
                  <a:srgbClr val="FF99CC"/>
                </a:solidFill>
                <a:latin typeface="Comic Sans MS" pitchFamily="66" charset="0"/>
              </a:rPr>
              <a:t> </a:t>
            </a:r>
          </a:p>
          <a:p>
            <a:pPr eaLnBrk="0" hangingPunct="0"/>
            <a:r>
              <a:rPr sz="2000" b="1" dirty="0" err="1">
                <a:ln w="9525" cap="flat" cmpd="sng" algn="ctr">
                  <a:noFill/>
                  <a:prstDash val="solid"/>
                  <a:round/>
                  <a:headEnd type="none" w="med" len="med"/>
                  <a:tailEnd type="none" w="med" len="med"/>
                </a:ln>
                <a:solidFill>
                  <a:srgbClr val="FF99CC"/>
                </a:solidFill>
                <a:latin typeface="Comic Sans MS" pitchFamily="66" charset="0"/>
              </a:rPr>
              <a:t>Pengeluaran</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sama</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dengan</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nilai</a:t>
            </a:r>
            <a:r>
              <a:rPr sz="2000" b="1" dirty="0">
                <a:ln w="9525" cap="flat" cmpd="sng" algn="ctr">
                  <a:noFill/>
                  <a:prstDash val="solid"/>
                  <a:round/>
                  <a:headEnd type="none" w="med" len="med"/>
                  <a:tailEnd type="none" w="med" len="med"/>
                </a:ln>
                <a:solidFill>
                  <a:srgbClr val="FF99CC"/>
                </a:solidFill>
                <a:latin typeface="Comic Sans MS" pitchFamily="66" charset="0"/>
              </a:rPr>
              <a:t> output </a:t>
            </a:r>
            <a:r>
              <a:rPr sz="2000" b="1" dirty="0" err="1">
                <a:ln w="9525" cap="flat" cmpd="sng" algn="ctr">
                  <a:noFill/>
                  <a:prstDash val="solid"/>
                  <a:round/>
                  <a:headEnd type="none" w="med" len="med"/>
                  <a:tailEnd type="none" w="med" len="med"/>
                </a:ln>
                <a:solidFill>
                  <a:srgbClr val="FF99CC"/>
                </a:solidFill>
                <a:latin typeface="Comic Sans MS" pitchFamily="66" charset="0"/>
              </a:rPr>
              <a:t>dan</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nilai</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pendapatan</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sama</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dengan</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nilai</a:t>
            </a:r>
            <a:r>
              <a:rPr sz="2000" b="1" dirty="0">
                <a:ln w="9525" cap="flat" cmpd="sng" algn="ctr">
                  <a:noFill/>
                  <a:prstDash val="solid"/>
                  <a:round/>
                  <a:headEnd type="none" w="med" len="med"/>
                  <a:tailEnd type="none" w="med" len="med"/>
                </a:ln>
                <a:solidFill>
                  <a:srgbClr val="FF99CC"/>
                </a:solidFill>
                <a:latin typeface="Comic Sans MS" pitchFamily="66" charset="0"/>
              </a:rPr>
              <a:t> </a:t>
            </a:r>
            <a:r>
              <a:rPr sz="2000" b="1" dirty="0" err="1">
                <a:ln w="9525" cap="flat" cmpd="sng" algn="ctr">
                  <a:noFill/>
                  <a:prstDash val="solid"/>
                  <a:round/>
                  <a:headEnd type="none" w="med" len="med"/>
                  <a:tailEnd type="none" w="med" len="med"/>
                </a:ln>
                <a:solidFill>
                  <a:srgbClr val="FF99CC"/>
                </a:solidFill>
                <a:latin typeface="Comic Sans MS" pitchFamily="66" charset="0"/>
              </a:rPr>
              <a:t>pengeluaran</a:t>
            </a:r>
            <a:endParaRPr sz="2000" b="1" dirty="0">
              <a:solidFill>
                <a:srgbClr val="FF99CC"/>
              </a:solidFill>
              <a:latin typeface="Comic Sans MS" pitchFamily="66" charset="0"/>
            </a:endParaRPr>
          </a:p>
        </p:txBody>
      </p:sp>
      <p:sp>
        <p:nvSpPr>
          <p:cNvPr id="23"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332915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1316"/>
                                        </p:tgtEl>
                                        <p:attrNameLst>
                                          <p:attrName>style.visibility</p:attrName>
                                        </p:attrNameLst>
                                      </p:cBhvr>
                                      <p:to>
                                        <p:strVal val="visible"/>
                                      </p:to>
                                    </p:set>
                                    <p:anim calcmode="lin" valueType="num">
                                      <p:cBhvr additive="base">
                                        <p:cTn id="7" dur="500" fill="hold"/>
                                        <p:tgtEl>
                                          <p:spTgt spid="141316"/>
                                        </p:tgtEl>
                                        <p:attrNameLst>
                                          <p:attrName>ppt_x</p:attrName>
                                        </p:attrNameLst>
                                      </p:cBhvr>
                                      <p:tavLst>
                                        <p:tav tm="0">
                                          <p:val>
                                            <p:strVal val="#ppt_x"/>
                                          </p:val>
                                        </p:tav>
                                        <p:tav tm="100000">
                                          <p:val>
                                            <p:strVal val="#ppt_x"/>
                                          </p:val>
                                        </p:tav>
                                      </p:tavLst>
                                    </p:anim>
                                    <p:anim calcmode="lin" valueType="num">
                                      <p:cBhvr additive="base">
                                        <p:cTn id="8" dur="500" fill="hold"/>
                                        <p:tgtEl>
                                          <p:spTgt spid="14131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1317"/>
                                        </p:tgtEl>
                                        <p:attrNameLst>
                                          <p:attrName>style.visibility</p:attrName>
                                        </p:attrNameLst>
                                      </p:cBhvr>
                                      <p:to>
                                        <p:strVal val="visible"/>
                                      </p:to>
                                    </p:set>
                                    <p:anim calcmode="lin" valueType="num">
                                      <p:cBhvr additive="base">
                                        <p:cTn id="13" dur="500" fill="hold"/>
                                        <p:tgtEl>
                                          <p:spTgt spid="141317"/>
                                        </p:tgtEl>
                                        <p:attrNameLst>
                                          <p:attrName>ppt_x</p:attrName>
                                        </p:attrNameLst>
                                      </p:cBhvr>
                                      <p:tavLst>
                                        <p:tav tm="0">
                                          <p:val>
                                            <p:strVal val="#ppt_x"/>
                                          </p:val>
                                        </p:tav>
                                        <p:tav tm="100000">
                                          <p:val>
                                            <p:strVal val="#ppt_x"/>
                                          </p:val>
                                        </p:tav>
                                      </p:tavLst>
                                    </p:anim>
                                    <p:anim calcmode="lin" valueType="num">
                                      <p:cBhvr additive="base">
                                        <p:cTn id="14" dur="500" fill="hold"/>
                                        <p:tgtEl>
                                          <p:spTgt spid="14131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1325"/>
                                        </p:tgtEl>
                                        <p:attrNameLst>
                                          <p:attrName>style.visibility</p:attrName>
                                        </p:attrNameLst>
                                      </p:cBhvr>
                                      <p:to>
                                        <p:strVal val="visible"/>
                                      </p:to>
                                    </p:set>
                                    <p:anim calcmode="lin" valueType="num">
                                      <p:cBhvr additive="base">
                                        <p:cTn id="19" dur="500" fill="hold"/>
                                        <p:tgtEl>
                                          <p:spTgt spid="141325"/>
                                        </p:tgtEl>
                                        <p:attrNameLst>
                                          <p:attrName>ppt_x</p:attrName>
                                        </p:attrNameLst>
                                      </p:cBhvr>
                                      <p:tavLst>
                                        <p:tav tm="0">
                                          <p:val>
                                            <p:strVal val="#ppt_x"/>
                                          </p:val>
                                        </p:tav>
                                        <p:tav tm="100000">
                                          <p:val>
                                            <p:strVal val="#ppt_x"/>
                                          </p:val>
                                        </p:tav>
                                      </p:tavLst>
                                    </p:anim>
                                    <p:anim calcmode="lin" valueType="num">
                                      <p:cBhvr additive="base">
                                        <p:cTn id="20" dur="500" fill="hold"/>
                                        <p:tgtEl>
                                          <p:spTgt spid="14132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1324"/>
                                        </p:tgtEl>
                                        <p:attrNameLst>
                                          <p:attrName>style.visibility</p:attrName>
                                        </p:attrNameLst>
                                      </p:cBhvr>
                                      <p:to>
                                        <p:strVal val="visible"/>
                                      </p:to>
                                    </p:set>
                                    <p:anim calcmode="lin" valueType="num">
                                      <p:cBhvr additive="base">
                                        <p:cTn id="25" dur="500" fill="hold"/>
                                        <p:tgtEl>
                                          <p:spTgt spid="141324"/>
                                        </p:tgtEl>
                                        <p:attrNameLst>
                                          <p:attrName>ppt_x</p:attrName>
                                        </p:attrNameLst>
                                      </p:cBhvr>
                                      <p:tavLst>
                                        <p:tav tm="0">
                                          <p:val>
                                            <p:strVal val="#ppt_x"/>
                                          </p:val>
                                        </p:tav>
                                        <p:tav tm="100000">
                                          <p:val>
                                            <p:strVal val="#ppt_x"/>
                                          </p:val>
                                        </p:tav>
                                      </p:tavLst>
                                    </p:anim>
                                    <p:anim calcmode="lin" valueType="num">
                                      <p:cBhvr additive="base">
                                        <p:cTn id="26" dur="500" fill="hold"/>
                                        <p:tgtEl>
                                          <p:spTgt spid="141324"/>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41327"/>
                                        </p:tgtEl>
                                        <p:attrNameLst>
                                          <p:attrName>style.visibility</p:attrName>
                                        </p:attrNameLst>
                                      </p:cBhvr>
                                      <p:to>
                                        <p:strVal val="visible"/>
                                      </p:to>
                                    </p:set>
                                    <p:anim calcmode="lin" valueType="num">
                                      <p:cBhvr additive="base">
                                        <p:cTn id="31" dur="500" fill="hold"/>
                                        <p:tgtEl>
                                          <p:spTgt spid="141327"/>
                                        </p:tgtEl>
                                        <p:attrNameLst>
                                          <p:attrName>ppt_x</p:attrName>
                                        </p:attrNameLst>
                                      </p:cBhvr>
                                      <p:tavLst>
                                        <p:tav tm="0">
                                          <p:val>
                                            <p:strVal val="#ppt_x"/>
                                          </p:val>
                                        </p:tav>
                                        <p:tav tm="100000">
                                          <p:val>
                                            <p:strVal val="#ppt_x"/>
                                          </p:val>
                                        </p:tav>
                                      </p:tavLst>
                                    </p:anim>
                                    <p:anim calcmode="lin" valueType="num">
                                      <p:cBhvr additive="base">
                                        <p:cTn id="32" dur="500" fill="hold"/>
                                        <p:tgtEl>
                                          <p:spTgt spid="14132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41336"/>
                                        </p:tgtEl>
                                        <p:attrNameLst>
                                          <p:attrName>style.visibility</p:attrName>
                                        </p:attrNameLst>
                                      </p:cBhvr>
                                      <p:to>
                                        <p:strVal val="visible"/>
                                      </p:to>
                                    </p:set>
                                    <p:anim calcmode="lin" valueType="num">
                                      <p:cBhvr additive="base">
                                        <p:cTn id="37" dur="500" fill="hold"/>
                                        <p:tgtEl>
                                          <p:spTgt spid="141336"/>
                                        </p:tgtEl>
                                        <p:attrNameLst>
                                          <p:attrName>ppt_x</p:attrName>
                                        </p:attrNameLst>
                                      </p:cBhvr>
                                      <p:tavLst>
                                        <p:tav tm="0">
                                          <p:val>
                                            <p:strVal val="#ppt_x"/>
                                          </p:val>
                                        </p:tav>
                                        <p:tav tm="100000">
                                          <p:val>
                                            <p:strVal val="#ppt_x"/>
                                          </p:val>
                                        </p:tav>
                                      </p:tavLst>
                                    </p:anim>
                                    <p:anim calcmode="lin" valueType="num">
                                      <p:cBhvr additive="base">
                                        <p:cTn id="38" dur="500" fill="hold"/>
                                        <p:tgtEl>
                                          <p:spTgt spid="141336"/>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1334"/>
                                        </p:tgtEl>
                                        <p:attrNameLst>
                                          <p:attrName>style.visibility</p:attrName>
                                        </p:attrNameLst>
                                      </p:cBhvr>
                                      <p:to>
                                        <p:strVal val="visible"/>
                                      </p:to>
                                    </p:set>
                                    <p:anim calcmode="lin" valueType="num">
                                      <p:cBhvr additive="base">
                                        <p:cTn id="43" dur="500" fill="hold"/>
                                        <p:tgtEl>
                                          <p:spTgt spid="141334"/>
                                        </p:tgtEl>
                                        <p:attrNameLst>
                                          <p:attrName>ppt_x</p:attrName>
                                        </p:attrNameLst>
                                      </p:cBhvr>
                                      <p:tavLst>
                                        <p:tav tm="0">
                                          <p:val>
                                            <p:strVal val="#ppt_x"/>
                                          </p:val>
                                        </p:tav>
                                        <p:tav tm="100000">
                                          <p:val>
                                            <p:strVal val="#ppt_x"/>
                                          </p:val>
                                        </p:tav>
                                      </p:tavLst>
                                    </p:anim>
                                    <p:anim calcmode="lin" valueType="num">
                                      <p:cBhvr additive="base">
                                        <p:cTn id="44" dur="500" fill="hold"/>
                                        <p:tgtEl>
                                          <p:spTgt spid="14133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60"/>
                                        </p:tgtEl>
                                        <p:attrNameLst>
                                          <p:attrName>style.visibility</p:attrName>
                                        </p:attrNameLst>
                                      </p:cBhvr>
                                      <p:to>
                                        <p:strVal val="visible"/>
                                      </p:to>
                                    </p:set>
                                    <p:anim calcmode="lin" valueType="num">
                                      <p:cBhvr additive="base">
                                        <p:cTn id="49" dur="500" fill="hold"/>
                                        <p:tgtEl>
                                          <p:spTgt spid="6160"/>
                                        </p:tgtEl>
                                        <p:attrNameLst>
                                          <p:attrName>ppt_x</p:attrName>
                                        </p:attrNameLst>
                                      </p:cBhvr>
                                      <p:tavLst>
                                        <p:tav tm="0">
                                          <p:val>
                                            <p:strVal val="#ppt_x"/>
                                          </p:val>
                                        </p:tav>
                                        <p:tav tm="100000">
                                          <p:val>
                                            <p:strVal val="#ppt_x"/>
                                          </p:val>
                                        </p:tav>
                                      </p:tavLst>
                                    </p:anim>
                                    <p:anim calcmode="lin" valueType="num">
                                      <p:cBhvr additive="base">
                                        <p:cTn id="50" dur="500" fill="hold"/>
                                        <p:tgtEl>
                                          <p:spTgt spid="6160"/>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41330"/>
                                        </p:tgtEl>
                                        <p:attrNameLst>
                                          <p:attrName>style.visibility</p:attrName>
                                        </p:attrNameLst>
                                      </p:cBhvr>
                                      <p:to>
                                        <p:strVal val="visible"/>
                                      </p:to>
                                    </p:set>
                                    <p:anim calcmode="lin" valueType="num">
                                      <p:cBhvr additive="base">
                                        <p:cTn id="55" dur="500" fill="hold"/>
                                        <p:tgtEl>
                                          <p:spTgt spid="141330"/>
                                        </p:tgtEl>
                                        <p:attrNameLst>
                                          <p:attrName>ppt_x</p:attrName>
                                        </p:attrNameLst>
                                      </p:cBhvr>
                                      <p:tavLst>
                                        <p:tav tm="0">
                                          <p:val>
                                            <p:strVal val="#ppt_x"/>
                                          </p:val>
                                        </p:tav>
                                        <p:tav tm="100000">
                                          <p:val>
                                            <p:strVal val="#ppt_x"/>
                                          </p:val>
                                        </p:tav>
                                      </p:tavLst>
                                    </p:anim>
                                    <p:anim calcmode="lin" valueType="num">
                                      <p:cBhvr additive="base">
                                        <p:cTn id="56" dur="500" fill="hold"/>
                                        <p:tgtEl>
                                          <p:spTgt spid="141330"/>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1328"/>
                                        </p:tgtEl>
                                        <p:attrNameLst>
                                          <p:attrName>style.visibility</p:attrName>
                                        </p:attrNameLst>
                                      </p:cBhvr>
                                      <p:to>
                                        <p:strVal val="visible"/>
                                      </p:to>
                                    </p:set>
                                    <p:anim calcmode="lin" valueType="num">
                                      <p:cBhvr additive="base">
                                        <p:cTn id="61" dur="500" fill="hold"/>
                                        <p:tgtEl>
                                          <p:spTgt spid="141328"/>
                                        </p:tgtEl>
                                        <p:attrNameLst>
                                          <p:attrName>ppt_x</p:attrName>
                                        </p:attrNameLst>
                                      </p:cBhvr>
                                      <p:tavLst>
                                        <p:tav tm="0">
                                          <p:val>
                                            <p:strVal val="#ppt_x"/>
                                          </p:val>
                                        </p:tav>
                                        <p:tav tm="100000">
                                          <p:val>
                                            <p:strVal val="#ppt_x"/>
                                          </p:val>
                                        </p:tav>
                                      </p:tavLst>
                                    </p:anim>
                                    <p:anim calcmode="lin" valueType="num">
                                      <p:cBhvr additive="base">
                                        <p:cTn id="62" dur="500" fill="hold"/>
                                        <p:tgtEl>
                                          <p:spTgt spid="141328"/>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41329"/>
                                        </p:tgtEl>
                                        <p:attrNameLst>
                                          <p:attrName>style.visibility</p:attrName>
                                        </p:attrNameLst>
                                      </p:cBhvr>
                                      <p:to>
                                        <p:strVal val="visible"/>
                                      </p:to>
                                    </p:set>
                                    <p:anim calcmode="lin" valueType="num">
                                      <p:cBhvr additive="base">
                                        <p:cTn id="67" dur="500" fill="hold"/>
                                        <p:tgtEl>
                                          <p:spTgt spid="141329"/>
                                        </p:tgtEl>
                                        <p:attrNameLst>
                                          <p:attrName>ppt_x</p:attrName>
                                        </p:attrNameLst>
                                      </p:cBhvr>
                                      <p:tavLst>
                                        <p:tav tm="0">
                                          <p:val>
                                            <p:strVal val="#ppt_x"/>
                                          </p:val>
                                        </p:tav>
                                        <p:tav tm="100000">
                                          <p:val>
                                            <p:strVal val="#ppt_x"/>
                                          </p:val>
                                        </p:tav>
                                      </p:tavLst>
                                    </p:anim>
                                    <p:anim calcmode="lin" valueType="num">
                                      <p:cBhvr additive="base">
                                        <p:cTn id="68" dur="500" fill="hold"/>
                                        <p:tgtEl>
                                          <p:spTgt spid="14132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141333"/>
                                        </p:tgtEl>
                                        <p:attrNameLst>
                                          <p:attrName>style.visibility</p:attrName>
                                        </p:attrNameLst>
                                      </p:cBhvr>
                                      <p:to>
                                        <p:strVal val="visible"/>
                                      </p:to>
                                    </p:set>
                                    <p:anim calcmode="lin" valueType="num">
                                      <p:cBhvr additive="base">
                                        <p:cTn id="73" dur="500" fill="hold"/>
                                        <p:tgtEl>
                                          <p:spTgt spid="141333"/>
                                        </p:tgtEl>
                                        <p:attrNameLst>
                                          <p:attrName>ppt_x</p:attrName>
                                        </p:attrNameLst>
                                      </p:cBhvr>
                                      <p:tavLst>
                                        <p:tav tm="0">
                                          <p:val>
                                            <p:strVal val="#ppt_x"/>
                                          </p:val>
                                        </p:tav>
                                        <p:tav tm="100000">
                                          <p:val>
                                            <p:strVal val="#ppt_x"/>
                                          </p:val>
                                        </p:tav>
                                      </p:tavLst>
                                    </p:anim>
                                    <p:anim calcmode="lin" valueType="num">
                                      <p:cBhvr additive="base">
                                        <p:cTn id="74" dur="500" fill="hold"/>
                                        <p:tgtEl>
                                          <p:spTgt spid="141333"/>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1331"/>
                                        </p:tgtEl>
                                        <p:attrNameLst>
                                          <p:attrName>style.visibility</p:attrName>
                                        </p:attrNameLst>
                                      </p:cBhvr>
                                      <p:to>
                                        <p:strVal val="visible"/>
                                      </p:to>
                                    </p:set>
                                    <p:anim calcmode="lin" valueType="num">
                                      <p:cBhvr additive="base">
                                        <p:cTn id="79" dur="500" fill="hold"/>
                                        <p:tgtEl>
                                          <p:spTgt spid="141331"/>
                                        </p:tgtEl>
                                        <p:attrNameLst>
                                          <p:attrName>ppt_x</p:attrName>
                                        </p:attrNameLst>
                                      </p:cBhvr>
                                      <p:tavLst>
                                        <p:tav tm="0">
                                          <p:val>
                                            <p:strVal val="#ppt_x"/>
                                          </p:val>
                                        </p:tav>
                                        <p:tav tm="100000">
                                          <p:val>
                                            <p:strVal val="#ppt_x"/>
                                          </p:val>
                                        </p:tav>
                                      </p:tavLst>
                                    </p:anim>
                                    <p:anim calcmode="lin" valueType="num">
                                      <p:cBhvr additive="base">
                                        <p:cTn id="80" dur="500" fill="hold"/>
                                        <p:tgtEl>
                                          <p:spTgt spid="141331"/>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157"/>
                                        </p:tgtEl>
                                        <p:attrNameLst>
                                          <p:attrName>style.visibility</p:attrName>
                                        </p:attrNameLst>
                                      </p:cBhvr>
                                      <p:to>
                                        <p:strVal val="visible"/>
                                      </p:to>
                                    </p:set>
                                    <p:anim calcmode="lin" valueType="num">
                                      <p:cBhvr additive="base">
                                        <p:cTn id="85" dur="500" fill="hold"/>
                                        <p:tgtEl>
                                          <p:spTgt spid="6157"/>
                                        </p:tgtEl>
                                        <p:attrNameLst>
                                          <p:attrName>ppt_x</p:attrName>
                                        </p:attrNameLst>
                                      </p:cBhvr>
                                      <p:tavLst>
                                        <p:tav tm="0">
                                          <p:val>
                                            <p:strVal val="#ppt_x"/>
                                          </p:val>
                                        </p:tav>
                                        <p:tav tm="100000">
                                          <p:val>
                                            <p:strVal val="#ppt_x"/>
                                          </p:val>
                                        </p:tav>
                                      </p:tavLst>
                                    </p:anim>
                                    <p:anim calcmode="lin" valueType="num">
                                      <p:cBhvr additive="base">
                                        <p:cTn id="86" dur="500" fill="hold"/>
                                        <p:tgtEl>
                                          <p:spTgt spid="6157"/>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41343"/>
                                        </p:tgtEl>
                                        <p:attrNameLst>
                                          <p:attrName>style.visibility</p:attrName>
                                        </p:attrNameLst>
                                      </p:cBhvr>
                                      <p:to>
                                        <p:strVal val="visible"/>
                                      </p:to>
                                    </p:set>
                                    <p:anim calcmode="lin" valueType="num">
                                      <p:cBhvr additive="base">
                                        <p:cTn id="91" dur="500" fill="hold"/>
                                        <p:tgtEl>
                                          <p:spTgt spid="141343"/>
                                        </p:tgtEl>
                                        <p:attrNameLst>
                                          <p:attrName>ppt_x</p:attrName>
                                        </p:attrNameLst>
                                      </p:cBhvr>
                                      <p:tavLst>
                                        <p:tav tm="0">
                                          <p:val>
                                            <p:strVal val="#ppt_x"/>
                                          </p:val>
                                        </p:tav>
                                        <p:tav tm="100000">
                                          <p:val>
                                            <p:strVal val="#ppt_x"/>
                                          </p:val>
                                        </p:tav>
                                      </p:tavLst>
                                    </p:anim>
                                    <p:anim calcmode="lin" valueType="num">
                                      <p:cBhvr additive="base">
                                        <p:cTn id="92" dur="500" fill="hold"/>
                                        <p:tgtEl>
                                          <p:spTgt spid="1413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6" grpId="0" animBg="1"/>
      <p:bldP spid="141317" grpId="0" animBg="1"/>
      <p:bldP spid="141324" grpId="0" animBg="1"/>
      <p:bldP spid="141325" grpId="0" animBg="1"/>
      <p:bldP spid="141328" grpId="0" animBg="1"/>
      <p:bldP spid="141331" grpId="0" animBg="1"/>
      <p:bldP spid="6157" grpId="0" animBg="1"/>
      <p:bldP spid="141334" grpId="0" animBg="1"/>
      <p:bldP spid="6160" grpId="0" animBg="1"/>
      <p:bldP spid="14134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otDefined 2"/>
          <p:cNvSpPr>
            <a:spLocks noGrp="1" noChangeArrowheads="1"/>
          </p:cNvSpPr>
          <p:nvPr>
            <p:ph type="title"/>
          </p:nvPr>
        </p:nvSpPr>
        <p:spPr bwMode="auto">
          <a:xfrm>
            <a:off x="685800" y="485800"/>
            <a:ext cx="6870700" cy="1143000"/>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b="1" dirty="0" smtClean="0">
                <a:solidFill>
                  <a:srgbClr val="FFC000"/>
                </a:solidFill>
                <a:latin typeface="Cataneo BT" pitchFamily="66" charset="0"/>
              </a:rPr>
              <a:t>1. </a:t>
            </a:r>
            <a:r>
              <a:rPr b="1" dirty="0" err="1" smtClean="0">
                <a:solidFill>
                  <a:srgbClr val="FFC000"/>
                </a:solidFill>
                <a:latin typeface="Cataneo BT" pitchFamily="66" charset="0"/>
              </a:rPr>
              <a:t>Pendekatan</a:t>
            </a:r>
            <a:r>
              <a:rPr b="1" dirty="0" smtClean="0">
                <a:solidFill>
                  <a:srgbClr val="FFC000"/>
                </a:solidFill>
                <a:latin typeface="Cataneo BT" pitchFamily="66" charset="0"/>
              </a:rPr>
              <a:t> </a:t>
            </a:r>
            <a:r>
              <a:rPr b="1" dirty="0" err="1" smtClean="0">
                <a:solidFill>
                  <a:srgbClr val="FFC000"/>
                </a:solidFill>
                <a:latin typeface="Cataneo BT" pitchFamily="66" charset="0"/>
              </a:rPr>
              <a:t>Produksi</a:t>
            </a:r>
            <a:endParaRPr b="1" dirty="0" smtClean="0">
              <a:solidFill>
                <a:srgbClr val="FFC000"/>
              </a:solidFill>
              <a:latin typeface="Cataneo BT" pitchFamily="66" charset="0"/>
            </a:endParaRPr>
          </a:p>
        </p:txBody>
      </p:sp>
      <p:sp>
        <p:nvSpPr>
          <p:cNvPr id="7171" name="NotDefined 3"/>
          <p:cNvSpPr>
            <a:spLocks noGrp="1" noChangeArrowheads="1"/>
          </p:cNvSpPr>
          <p:nvPr>
            <p:ph idx="1"/>
          </p:nvPr>
        </p:nvSpPr>
        <p:spPr bwMode="auto">
          <a:xfrm>
            <a:off x="533400" y="1834480"/>
            <a:ext cx="8287072" cy="41148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buSzPct val="100000"/>
            </a:pPr>
            <a:r>
              <a:rPr sz="2800" dirty="0" err="1" smtClean="0">
                <a:solidFill>
                  <a:schemeClr val="accent4">
                    <a:lumMod val="20000"/>
                    <a:lumOff val="80000"/>
                  </a:schemeClr>
                </a:solidFill>
                <a:latin typeface="Arial" pitchFamily="34" charset="0"/>
                <a:cs typeface="Arial" pitchFamily="34" charset="0"/>
              </a:rPr>
              <a:t>Menghitung</a:t>
            </a:r>
            <a:r>
              <a:rPr sz="2800" dirty="0" smtClean="0">
                <a:solidFill>
                  <a:srgbClr val="000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jumlah</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nilai</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produksi</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barang</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dan</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jasa</a:t>
            </a:r>
            <a:r>
              <a:rPr sz="2800" b="1" u="sng" dirty="0" smtClean="0">
                <a:solidFill>
                  <a:srgbClr val="FFC000"/>
                </a:solidFill>
                <a:latin typeface="Arial" pitchFamily="34" charset="0"/>
                <a:cs typeface="Arial" pitchFamily="34" charset="0"/>
              </a:rPr>
              <a:t> </a:t>
            </a:r>
            <a:r>
              <a:rPr sz="2800" b="1" u="sng" dirty="0" err="1" smtClean="0">
                <a:solidFill>
                  <a:srgbClr val="FFC000"/>
                </a:solidFill>
                <a:latin typeface="Arial" pitchFamily="34" charset="0"/>
                <a:cs typeface="Arial" pitchFamily="34" charset="0"/>
              </a:rPr>
              <a:t>akhir</a:t>
            </a:r>
            <a:r>
              <a:rPr sz="2800" dirty="0" smtClean="0">
                <a:solidFill>
                  <a:srgbClr val="FFC000"/>
                </a:solidFill>
                <a:latin typeface="Arial" pitchFamily="34" charset="0"/>
                <a:cs typeface="Arial" pitchFamily="34" charset="0"/>
              </a:rPr>
              <a:t> </a:t>
            </a:r>
            <a:r>
              <a:rPr sz="2800" dirty="0" smtClean="0">
                <a:solidFill>
                  <a:schemeClr val="accent4">
                    <a:lumMod val="20000"/>
                    <a:lumOff val="80000"/>
                  </a:schemeClr>
                </a:solidFill>
                <a:latin typeface="Arial" pitchFamily="34" charset="0"/>
                <a:cs typeface="Arial" pitchFamily="34" charset="0"/>
              </a:rPr>
              <a:t>yang </a:t>
            </a:r>
            <a:r>
              <a:rPr sz="2800" dirty="0" err="1" smtClean="0">
                <a:solidFill>
                  <a:schemeClr val="accent4">
                    <a:lumMod val="20000"/>
                    <a:lumOff val="80000"/>
                  </a:schemeClr>
                </a:solidFill>
                <a:latin typeface="Arial" pitchFamily="34" charset="0"/>
                <a:cs typeface="Arial" pitchFamily="34" charset="0"/>
              </a:rPr>
              <a:t>dihasilkan</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oleh</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perekonomian</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suatu</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negara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selama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satu</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tahun</a:t>
            </a:r>
            <a:endParaRPr sz="2800" dirty="0" smtClean="0">
              <a:solidFill>
                <a:schemeClr val="accent4">
                  <a:lumMod val="20000"/>
                  <a:lumOff val="80000"/>
                </a:schemeClr>
              </a:solidFill>
              <a:latin typeface="Arial" pitchFamily="34" charset="0"/>
              <a:cs typeface="Arial" pitchFamily="34" charset="0"/>
            </a:endParaRPr>
          </a:p>
          <a:p>
            <a:pPr>
              <a:buSzPct val="100000"/>
            </a:pPr>
            <a:r>
              <a:rPr sz="2800" dirty="0" err="1" smtClean="0">
                <a:solidFill>
                  <a:schemeClr val="accent4">
                    <a:lumMod val="20000"/>
                    <a:lumOff val="80000"/>
                  </a:schemeClr>
                </a:solidFill>
                <a:latin typeface="Arial" pitchFamily="34" charset="0"/>
                <a:cs typeface="Arial" pitchFamily="34" charset="0"/>
              </a:rPr>
              <a:t>Dalam</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menghitung</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nilai</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produksi</a:t>
            </a:r>
            <a:r>
              <a:rPr sz="2800" dirty="0" smtClean="0">
                <a:solidFill>
                  <a:schemeClr val="accent4">
                    <a:lumMod val="20000"/>
                    <a:lumOff val="80000"/>
                  </a:schemeClr>
                </a:solidFill>
                <a:latin typeface="Arial" pitchFamily="34" charset="0"/>
                <a:cs typeface="Arial" pitchFamily="34" charset="0"/>
              </a:rPr>
              <a:t> yang </a:t>
            </a:r>
            <a:r>
              <a:rPr sz="2800" dirty="0" err="1" smtClean="0">
                <a:solidFill>
                  <a:schemeClr val="accent4">
                    <a:lumMod val="20000"/>
                    <a:lumOff val="80000"/>
                  </a:schemeClr>
                </a:solidFill>
                <a:latin typeface="Arial" pitchFamily="34" charset="0"/>
                <a:cs typeface="Arial" pitchFamily="34" charset="0"/>
              </a:rPr>
              <a:t>dihitung</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adalah</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jumlah</a:t>
            </a:r>
            <a:r>
              <a:rPr sz="2800" dirty="0" smtClean="0">
                <a:solidFill>
                  <a:schemeClr val="accent4">
                    <a:lumMod val="20000"/>
                    <a:lumOff val="80000"/>
                  </a:schemeClr>
                </a:solidFill>
                <a:latin typeface="Arial" pitchFamily="34" charset="0"/>
                <a:cs typeface="Arial" pitchFamily="34" charset="0"/>
              </a:rPr>
              <a:t> </a:t>
            </a:r>
            <a:r>
              <a:rPr sz="2800" dirty="0" err="1" smtClean="0">
                <a:solidFill>
                  <a:srgbClr val="FF0000"/>
                </a:solidFill>
                <a:latin typeface="Arial" pitchFamily="34" charset="0"/>
                <a:cs typeface="Arial" pitchFamily="34" charset="0"/>
              </a:rPr>
              <a:t>nilai</a:t>
            </a:r>
            <a:r>
              <a:rPr sz="2800" dirty="0" smtClean="0">
                <a:solidFill>
                  <a:srgbClr val="FF0000"/>
                </a:solidFill>
                <a:latin typeface="Arial" pitchFamily="34" charset="0"/>
                <a:cs typeface="Arial" pitchFamily="34" charset="0"/>
              </a:rPr>
              <a:t> </a:t>
            </a:r>
            <a:r>
              <a:rPr sz="2800" dirty="0" err="1" smtClean="0">
                <a:solidFill>
                  <a:srgbClr val="FF0000"/>
                </a:solidFill>
                <a:latin typeface="Arial" pitchFamily="34" charset="0"/>
                <a:cs typeface="Arial" pitchFamily="34" charset="0"/>
              </a:rPr>
              <a:t>tambah</a:t>
            </a:r>
            <a:r>
              <a:rPr sz="2800" dirty="0" smtClean="0">
                <a:solidFill>
                  <a:srgbClr val="FF0000"/>
                </a:solidFill>
                <a:latin typeface="Arial" pitchFamily="34" charset="0"/>
                <a:cs typeface="Arial" pitchFamily="34" charset="0"/>
              </a:rPr>
              <a:t> </a:t>
            </a:r>
            <a:r>
              <a:rPr sz="2800" dirty="0" smtClean="0">
                <a:solidFill>
                  <a:schemeClr val="accent4">
                    <a:lumMod val="20000"/>
                    <a:lumOff val="80000"/>
                  </a:schemeClr>
                </a:solidFill>
                <a:latin typeface="Arial" pitchFamily="34" charset="0"/>
                <a:cs typeface="Arial" pitchFamily="34" charset="0"/>
              </a:rPr>
              <a:t>(</a:t>
            </a:r>
            <a:r>
              <a:rPr sz="2800" i="1" dirty="0" smtClean="0">
                <a:solidFill>
                  <a:srgbClr val="FF0000"/>
                </a:solidFill>
                <a:latin typeface="Arial" pitchFamily="34" charset="0"/>
                <a:cs typeface="Arial" pitchFamily="34" charset="0"/>
              </a:rPr>
              <a:t>value added </a:t>
            </a:r>
            <a:r>
              <a:rPr sz="2800" dirty="0" smtClean="0">
                <a:solidFill>
                  <a:schemeClr val="accent4">
                    <a:lumMod val="20000"/>
                    <a:lumOff val="80000"/>
                  </a:schemeClr>
                </a:solidFill>
                <a:latin typeface="Arial" pitchFamily="34" charset="0"/>
                <a:cs typeface="Arial" pitchFamily="34" charset="0"/>
              </a:rPr>
              <a:t>)</a:t>
            </a:r>
            <a:r>
              <a:rPr sz="2800" dirty="0" smtClean="0">
                <a:solidFill>
                  <a:srgbClr val="000000"/>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nya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saja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atau</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menjumlahkan</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hanya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nilai</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produksi</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dari</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barang</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akhir</a:t>
            </a:r>
            <a:r>
              <a:rPr sz="2800" dirty="0" smtClean="0">
                <a:solidFill>
                  <a:schemeClr val="accent4">
                    <a:lumMod val="20000"/>
                    <a:lumOff val="80000"/>
                  </a:schemeClr>
                </a:solidFill>
                <a:latin typeface="Arial" pitchFamily="34" charset="0"/>
                <a:cs typeface="Arial" pitchFamily="34" charset="0"/>
              </a:rPr>
              <a:t> (</a:t>
            </a:r>
            <a:r>
              <a:rPr sz="2800" i="1" dirty="0" smtClean="0">
                <a:solidFill>
                  <a:srgbClr val="FF0000"/>
                </a:solidFill>
                <a:latin typeface="Arial" pitchFamily="34" charset="0"/>
                <a:cs typeface="Arial" pitchFamily="34" charset="0"/>
              </a:rPr>
              <a:t>final product</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nya</a:t>
            </a:r>
            <a:r>
              <a:rPr sz="2800" dirty="0" smtClean="0">
                <a:solidFill>
                  <a:schemeClr val="accent4">
                    <a:lumMod val="20000"/>
                    <a:lumOff val="80000"/>
                  </a:schemeClr>
                </a:solidFill>
                <a:latin typeface="Arial" pitchFamily="34" charset="0"/>
                <a:cs typeface="Arial" pitchFamily="34" charset="0"/>
              </a:rPr>
              <a:t> </a:t>
            </a:r>
            <a:r>
              <a:rPr sz="2800" dirty="0" err="1" smtClean="0">
                <a:solidFill>
                  <a:schemeClr val="accent4">
                    <a:lumMod val="20000"/>
                    <a:lumOff val="80000"/>
                  </a:schemeClr>
                </a:solidFill>
                <a:latin typeface="Arial" pitchFamily="34" charset="0"/>
                <a:cs typeface="Arial" pitchFamily="34" charset="0"/>
              </a:rPr>
              <a:t>saja</a:t>
            </a:r>
            <a:endParaRPr sz="2800" dirty="0" smtClean="0">
              <a:solidFill>
                <a:schemeClr val="accent4">
                  <a:lumMod val="20000"/>
                  <a:lumOff val="80000"/>
                </a:schemeClr>
              </a:solidFill>
              <a:latin typeface="Arial" pitchFamily="34" charset="0"/>
              <a:cs typeface="Arial" pitchFamily="34" charset="0"/>
            </a:endParaRPr>
          </a:p>
        </p:txBody>
      </p:sp>
      <p:sp>
        <p:nvSpPr>
          <p:cNvPr id="4" name="Rectangle 7"/>
          <p:cNvSpPr>
            <a:spLocks noGrp="1"/>
          </p:cNvSpPr>
          <p:nvPr>
            <p:ph type="sldNum" sz="quarter" idx="12"/>
          </p:nvPr>
        </p:nvSpPr>
        <p:spPr>
          <a:ln/>
        </p:spPr>
        <p:txBody>
          <a:bodyPr/>
          <a:lstStyle/>
          <a:p>
            <a:fld id="{977EB7F0-FD53-42E6-83DB-FC29BB2952B5}" type="slidenum">
              <a:rPr lang="en-US"/>
              <a:pPr/>
              <a:t>15</a:t>
            </a:fld>
            <a:endParaRPr lang="en-US"/>
          </a:p>
        </p:txBody>
      </p:sp>
      <p:sp>
        <p:nvSpPr>
          <p:cNvPr id="5"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6" name="object 23"/>
          <p:cNvSpPr txBox="1"/>
          <p:nvPr/>
        </p:nvSpPr>
        <p:spPr>
          <a:xfrm>
            <a:off x="1509648" y="4863801"/>
            <a:ext cx="4358496" cy="1589535"/>
          </a:xfrm>
          <a:prstGeom prst="rect">
            <a:avLst/>
          </a:prstGeom>
        </p:spPr>
        <p:txBody>
          <a:bodyPr vert="horz" wrap="square" lIns="0" tIns="100962" rIns="0" bIns="0" rtlCol="0">
            <a:spAutoFit/>
          </a:bodyPr>
          <a:lstStyle/>
          <a:p>
            <a:pPr marL="3811" algn="ctr">
              <a:spcBef>
                <a:spcPts val="795"/>
              </a:spcBef>
            </a:pPr>
            <a:r>
              <a:rPr lang="id-ID" sz="2400" spc="145" dirty="0">
                <a:solidFill>
                  <a:schemeClr val="tx2"/>
                </a:solidFill>
                <a:latin typeface="Cambria Math"/>
                <a:cs typeface="Cambria Math"/>
              </a:rPr>
              <a:t>𝑛</a:t>
            </a:r>
            <a:endParaRPr lang="id-ID" sz="2400" dirty="0">
              <a:solidFill>
                <a:schemeClr val="tx2"/>
              </a:solidFill>
              <a:latin typeface="Cambria Math"/>
              <a:cs typeface="Cambria Math"/>
            </a:endParaRPr>
          </a:p>
          <a:p>
            <a:pPr algn="ctr">
              <a:spcBef>
                <a:spcPts val="970"/>
              </a:spcBef>
            </a:pPr>
            <a:r>
              <a:rPr lang="id-ID" sz="3200" b="1" dirty="0">
                <a:solidFill>
                  <a:schemeClr val="tx2"/>
                </a:solidFill>
                <a:latin typeface="Arial" pitchFamily="34" charset="0"/>
                <a:cs typeface="Arial" pitchFamily="34" charset="0"/>
              </a:rPr>
              <a:t>𝑌</a:t>
            </a:r>
            <a:r>
              <a:rPr lang="id-ID" sz="3200" b="1" spc="236" dirty="0">
                <a:solidFill>
                  <a:schemeClr val="tx2"/>
                </a:solidFill>
                <a:latin typeface="Arial" pitchFamily="34" charset="0"/>
                <a:cs typeface="Arial" pitchFamily="34" charset="0"/>
              </a:rPr>
              <a:t> </a:t>
            </a:r>
            <a:r>
              <a:rPr lang="id-ID" sz="3200" b="1" dirty="0">
                <a:solidFill>
                  <a:schemeClr val="tx2"/>
                </a:solidFill>
                <a:latin typeface="Arial" pitchFamily="34" charset="0"/>
                <a:cs typeface="Arial" pitchFamily="34" charset="0"/>
              </a:rPr>
              <a:t>= ∑</a:t>
            </a:r>
            <a:r>
              <a:rPr lang="id-ID" sz="3200" b="1" spc="-300" dirty="0">
                <a:solidFill>
                  <a:schemeClr val="tx2"/>
                </a:solidFill>
                <a:latin typeface="Arial" pitchFamily="34" charset="0"/>
                <a:cs typeface="Arial" pitchFamily="34" charset="0"/>
              </a:rPr>
              <a:t>𝑃</a:t>
            </a:r>
            <a:r>
              <a:rPr lang="id-ID" sz="3200" b="1" spc="577" baseline="-16260" dirty="0">
                <a:solidFill>
                  <a:schemeClr val="tx2"/>
                </a:solidFill>
                <a:latin typeface="Arial" pitchFamily="34" charset="0"/>
                <a:cs typeface="Arial" pitchFamily="34" charset="0"/>
              </a:rPr>
              <a:t>𝑖</a:t>
            </a:r>
            <a:r>
              <a:rPr lang="id-ID" sz="3200" b="1" spc="-80" dirty="0">
                <a:solidFill>
                  <a:schemeClr val="tx2"/>
                </a:solidFill>
                <a:latin typeface="Arial" pitchFamily="34" charset="0"/>
                <a:cs typeface="Arial" pitchFamily="34" charset="0"/>
              </a:rPr>
              <a:t>𝑄</a:t>
            </a:r>
            <a:r>
              <a:rPr lang="id-ID" sz="3200" b="1" spc="307" baseline="-16260" dirty="0">
                <a:solidFill>
                  <a:schemeClr val="tx2"/>
                </a:solidFill>
                <a:latin typeface="Arial" pitchFamily="34" charset="0"/>
                <a:cs typeface="Arial" pitchFamily="34" charset="0"/>
              </a:rPr>
              <a:t>𝑖</a:t>
            </a:r>
            <a:endParaRPr lang="id-ID" sz="3200" b="1" baseline="-16260" dirty="0">
              <a:solidFill>
                <a:schemeClr val="tx2"/>
              </a:solidFill>
              <a:latin typeface="Arial" pitchFamily="34" charset="0"/>
              <a:cs typeface="Arial" pitchFamily="34" charset="0"/>
            </a:endParaRPr>
          </a:p>
          <a:p>
            <a:pPr marL="5714" algn="ctr">
              <a:spcBef>
                <a:spcPts val="970"/>
              </a:spcBef>
            </a:pPr>
            <a:r>
              <a:rPr lang="id-ID" sz="2400" spc="45" dirty="0">
                <a:solidFill>
                  <a:schemeClr val="tx2"/>
                </a:solidFill>
                <a:latin typeface="Cambria Math"/>
                <a:cs typeface="Cambria Math"/>
              </a:rPr>
              <a:t>𝑖=1</a:t>
            </a:r>
            <a:endParaRPr sz="2400" dirty="0">
              <a:solidFill>
                <a:schemeClr val="tx2"/>
              </a:solidFill>
              <a:latin typeface="Cambria Math"/>
              <a:cs typeface="Cambria Math"/>
            </a:endParaRPr>
          </a:p>
        </p:txBody>
      </p:sp>
    </p:spTree>
    <p:extLst>
      <p:ext uri="{BB962C8B-B14F-4D97-AF65-F5344CB8AC3E}">
        <p14:creationId xmlns:p14="http://schemas.microsoft.com/office/powerpoint/2010/main" val="16632250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otDefined 2"/>
          <p:cNvSpPr>
            <a:spLocks noGrp="1" noChangeArrowheads="1"/>
          </p:cNvSpPr>
          <p:nvPr>
            <p:ph type="title"/>
          </p:nvPr>
        </p:nvSpPr>
        <p:spPr bwMode="auto">
          <a:xfrm>
            <a:off x="685800" y="260648"/>
            <a:ext cx="7342584" cy="810344"/>
          </a:xfrm>
          <a:solidFill>
            <a:schemeClr val="bg1">
              <a:lumMod val="60000"/>
              <a:lumOff val="40000"/>
            </a:schemeClr>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3000" b="1" dirty="0" err="1" smtClean="0">
                <a:solidFill>
                  <a:srgbClr val="FFC000"/>
                </a:solidFill>
                <a:latin typeface="Arial" pitchFamily="34" charset="0"/>
                <a:cs typeface="Arial" pitchFamily="34" charset="0"/>
              </a:rPr>
              <a:t>Contoh</a:t>
            </a:r>
            <a:r>
              <a:rPr sz="3000" b="1" dirty="0" smtClean="0">
                <a:solidFill>
                  <a:srgbClr val="FFC000"/>
                </a:solidFill>
                <a:latin typeface="Arial" pitchFamily="34" charset="0"/>
                <a:cs typeface="Arial" pitchFamily="34" charset="0"/>
              </a:rPr>
              <a:t> 1 :  </a:t>
            </a:r>
            <a:r>
              <a:rPr sz="3000" b="1" dirty="0" err="1" smtClean="0">
                <a:solidFill>
                  <a:srgbClr val="FFC000"/>
                </a:solidFill>
                <a:latin typeface="Arial" pitchFamily="34" charset="0"/>
                <a:cs typeface="Arial" pitchFamily="34" charset="0"/>
              </a:rPr>
              <a:t>Perhitungan</a:t>
            </a:r>
            <a:r>
              <a:rPr sz="3000" b="1" dirty="0" smtClean="0">
                <a:solidFill>
                  <a:srgbClr val="FFC000"/>
                </a:solidFill>
                <a:latin typeface="Arial" pitchFamily="34" charset="0"/>
                <a:cs typeface="Arial" pitchFamily="34" charset="0"/>
              </a:rPr>
              <a:t> </a:t>
            </a:r>
            <a:r>
              <a:rPr sz="3000" b="1" dirty="0" err="1" smtClean="0">
                <a:solidFill>
                  <a:srgbClr val="FFC000"/>
                </a:solidFill>
                <a:latin typeface="Arial" pitchFamily="34" charset="0"/>
                <a:cs typeface="Arial" pitchFamily="34" charset="0"/>
              </a:rPr>
              <a:t>Nilai</a:t>
            </a:r>
            <a:r>
              <a:rPr sz="3000" b="1" dirty="0" smtClean="0">
                <a:solidFill>
                  <a:srgbClr val="FFC000"/>
                </a:solidFill>
                <a:latin typeface="Arial" pitchFamily="34" charset="0"/>
                <a:cs typeface="Arial" pitchFamily="34" charset="0"/>
              </a:rPr>
              <a:t> </a:t>
            </a:r>
            <a:r>
              <a:rPr sz="3000" b="1" dirty="0" err="1" smtClean="0">
                <a:solidFill>
                  <a:srgbClr val="FFC000"/>
                </a:solidFill>
                <a:latin typeface="Arial" pitchFamily="34" charset="0"/>
                <a:cs typeface="Arial" pitchFamily="34" charset="0"/>
              </a:rPr>
              <a:t>Tambah</a:t>
            </a:r>
            <a:endParaRPr sz="3000" b="1" dirty="0" smtClean="0">
              <a:solidFill>
                <a:srgbClr val="FFC000"/>
              </a:solidFill>
              <a:latin typeface="Arial" pitchFamily="34" charset="0"/>
              <a:cs typeface="Arial" pitchFamily="34" charset="0"/>
            </a:endParaRPr>
          </a:p>
        </p:txBody>
      </p:sp>
      <p:sp>
        <p:nvSpPr>
          <p:cNvPr id="8195" name="Rectangle 3"/>
          <p:cNvSpPr>
            <a:spLocks noGrp="1" noChangeArrowheads="1"/>
          </p:cNvSpPr>
          <p:nvPr>
            <p:ph sz="half" idx="1"/>
          </p:nvPr>
        </p:nvSpPr>
        <p:spPr bwMode="auto">
          <a:xfrm>
            <a:off x="4517008" y="1412776"/>
            <a:ext cx="4375472" cy="5112568"/>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180000">
              <a:lnSpc>
                <a:spcPct val="80000"/>
              </a:lnSpc>
              <a:spcAft>
                <a:spcPts val="600"/>
              </a:spcAft>
              <a:buSzPct val="100000"/>
            </a:pPr>
            <a:r>
              <a:rPr sz="1800" b="1" dirty="0" err="1" smtClean="0">
                <a:solidFill>
                  <a:schemeClr val="accent4">
                    <a:lumMod val="20000"/>
                    <a:lumOff val="80000"/>
                  </a:schemeClr>
                </a:solidFill>
                <a:latin typeface="Arial" pitchFamily="34" charset="0"/>
                <a:cs typeface="Arial" pitchFamily="34" charset="0"/>
              </a:rPr>
              <a:t>Dalam</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perhitungan</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harus</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dihindari</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terjadinya</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perhitungan</a:t>
            </a:r>
            <a:r>
              <a:rPr sz="1800" b="1" dirty="0" smtClean="0">
                <a:solidFill>
                  <a:schemeClr val="accent4">
                    <a:lumMod val="20000"/>
                    <a:lumOff val="80000"/>
                  </a:schemeClr>
                </a:solidFill>
                <a:latin typeface="Arial" pitchFamily="34" charset="0"/>
                <a:cs typeface="Arial" pitchFamily="34" charset="0"/>
              </a:rPr>
              <a:t> </a:t>
            </a:r>
            <a:r>
              <a:rPr sz="1800" b="1" dirty="0" err="1" smtClean="0">
                <a:solidFill>
                  <a:schemeClr val="accent4">
                    <a:lumMod val="20000"/>
                    <a:lumOff val="80000"/>
                  </a:schemeClr>
                </a:solidFill>
                <a:latin typeface="Arial" pitchFamily="34" charset="0"/>
                <a:cs typeface="Arial" pitchFamily="34" charset="0"/>
              </a:rPr>
              <a:t>ganda</a:t>
            </a:r>
            <a:r>
              <a:rPr sz="1800" b="1" dirty="0" smtClean="0">
                <a:solidFill>
                  <a:schemeClr val="accent4">
                    <a:lumMod val="20000"/>
                    <a:lumOff val="80000"/>
                  </a:schemeClr>
                </a:solidFill>
                <a:latin typeface="Arial" pitchFamily="34" charset="0"/>
                <a:cs typeface="Arial" pitchFamily="34" charset="0"/>
              </a:rPr>
              <a:t> </a:t>
            </a:r>
            <a:r>
              <a:rPr sz="1800" b="1" dirty="0" smtClean="0">
                <a:solidFill>
                  <a:srgbClr val="000000"/>
                </a:solidFill>
                <a:latin typeface="Arial" pitchFamily="34" charset="0"/>
                <a:cs typeface="Arial" pitchFamily="34" charset="0"/>
              </a:rPr>
              <a:t>(</a:t>
            </a:r>
            <a:r>
              <a:rPr sz="1800" b="1" i="1" dirty="0" err="1" smtClean="0">
                <a:solidFill>
                  <a:srgbClr val="FF0000"/>
                </a:solidFill>
                <a:latin typeface="Arial" pitchFamily="34" charset="0"/>
                <a:cs typeface="Arial" pitchFamily="34" charset="0"/>
              </a:rPr>
              <a:t>doble</a:t>
            </a:r>
            <a:r>
              <a:rPr sz="1800" b="1" i="1" dirty="0" smtClean="0">
                <a:solidFill>
                  <a:srgbClr val="FF0000"/>
                </a:solidFill>
                <a:latin typeface="Arial" pitchFamily="34" charset="0"/>
                <a:cs typeface="Arial" pitchFamily="34" charset="0"/>
              </a:rPr>
              <a:t> counting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yaitu</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perhitungan</a:t>
            </a:r>
            <a:r>
              <a:rPr sz="1800" b="1" dirty="0" smtClean="0">
                <a:solidFill>
                  <a:srgbClr val="FFFFFF"/>
                </a:solidFill>
                <a:latin typeface="Arial" pitchFamily="34" charset="0"/>
                <a:cs typeface="Arial" pitchFamily="34" charset="0"/>
              </a:rPr>
              <a:t> yang </a:t>
            </a:r>
            <a:r>
              <a:rPr sz="1800" b="1" dirty="0" err="1" smtClean="0">
                <a:solidFill>
                  <a:srgbClr val="FFFFFF"/>
                </a:solidFill>
                <a:latin typeface="Arial" pitchFamily="34" charset="0"/>
                <a:cs typeface="Arial" pitchFamily="34" charset="0"/>
              </a:rPr>
              <a:t>lebih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dari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satu</a:t>
            </a:r>
            <a:r>
              <a:rPr sz="1800" b="1" dirty="0" smtClean="0">
                <a:solidFill>
                  <a:srgbClr val="FFFFFF"/>
                </a:solidFill>
                <a:latin typeface="Arial" pitchFamily="34" charset="0"/>
                <a:cs typeface="Arial" pitchFamily="34" charset="0"/>
              </a:rPr>
              <a:t> kali</a:t>
            </a:r>
          </a:p>
          <a:p>
            <a:pPr marL="180000">
              <a:lnSpc>
                <a:spcPct val="80000"/>
              </a:lnSpc>
              <a:spcAft>
                <a:spcPts val="600"/>
              </a:spcAft>
              <a:buSzPct val="100000"/>
            </a:pPr>
            <a:r>
              <a:rPr sz="1800" b="1" dirty="0" err="1" smtClean="0">
                <a:solidFill>
                  <a:srgbClr val="FFFFFF"/>
                </a:solidFill>
                <a:latin typeface="Arial" pitchFamily="34" charset="0"/>
                <a:cs typeface="Arial" pitchFamily="34" charset="0"/>
              </a:rPr>
              <a:t>Untuk</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itu</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dalam</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perhitungan</a:t>
            </a:r>
            <a:r>
              <a:rPr sz="1800" b="1" dirty="0" smtClean="0">
                <a:solidFill>
                  <a:srgbClr val="FFFFFF"/>
                </a:solidFill>
                <a:latin typeface="Arial" pitchFamily="34" charset="0"/>
                <a:cs typeface="Arial" pitchFamily="34" charset="0"/>
              </a:rPr>
              <a:t> yang </a:t>
            </a:r>
            <a:r>
              <a:rPr sz="1800" b="1" dirty="0" err="1" smtClean="0">
                <a:solidFill>
                  <a:srgbClr val="FFFFFF"/>
                </a:solidFill>
                <a:latin typeface="Arial" pitchFamily="34" charset="0"/>
                <a:cs typeface="Arial" pitchFamily="34" charset="0"/>
              </a:rPr>
              <a:t>dihitung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adalah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nilai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akhir</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barang</a:t>
            </a:r>
            <a:r>
              <a:rPr sz="1800" b="1" dirty="0" smtClean="0">
                <a:solidFill>
                  <a:srgbClr val="FFFFFF"/>
                </a:solidFill>
                <a:latin typeface="Arial" pitchFamily="34" charset="0"/>
                <a:cs typeface="Arial" pitchFamily="34" charset="0"/>
              </a:rPr>
              <a:t> (</a:t>
            </a:r>
            <a:r>
              <a:rPr sz="1800" b="1" i="1" dirty="0" smtClean="0">
                <a:solidFill>
                  <a:srgbClr val="FF99FF"/>
                </a:solidFill>
                <a:latin typeface="Arial" pitchFamily="34" charset="0"/>
                <a:cs typeface="Arial" pitchFamily="34" charset="0"/>
              </a:rPr>
              <a:t>final goods</a:t>
            </a:r>
            <a:r>
              <a:rPr sz="1800" b="1" dirty="0" smtClean="0">
                <a:solidFill>
                  <a:srgbClr val="FF99CC"/>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atau</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dengan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menghitung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jumlah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nilai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tambah</a:t>
            </a:r>
            <a:r>
              <a:rPr sz="1800" b="1" dirty="0" smtClean="0">
                <a:solidFill>
                  <a:srgbClr val="FFFFFF"/>
                </a:solidFill>
                <a:latin typeface="Arial" pitchFamily="34" charset="0"/>
                <a:cs typeface="Arial" pitchFamily="34" charset="0"/>
              </a:rPr>
              <a:t> </a:t>
            </a:r>
            <a:r>
              <a:rPr sz="1800" b="1" dirty="0" smtClean="0">
                <a:solidFill>
                  <a:srgbClr val="000000"/>
                </a:solidFill>
                <a:latin typeface="Arial" pitchFamily="34" charset="0"/>
                <a:cs typeface="Arial" pitchFamily="34" charset="0"/>
              </a:rPr>
              <a:t>(</a:t>
            </a:r>
            <a:r>
              <a:rPr sz="1800" b="1" i="1" dirty="0" smtClean="0">
                <a:solidFill>
                  <a:srgbClr val="FFFF00"/>
                </a:solidFill>
                <a:latin typeface="Arial" pitchFamily="34" charset="0"/>
                <a:cs typeface="Arial" pitchFamily="34" charset="0"/>
              </a:rPr>
              <a:t>value added</a:t>
            </a:r>
            <a:r>
              <a:rPr sz="1800" b="1" dirty="0" smtClean="0">
                <a:solidFill>
                  <a:srgbClr val="000000"/>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dari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setiap</a:t>
            </a:r>
            <a:r>
              <a:rPr sz="1800" b="1" dirty="0" smtClean="0">
                <a:solidFill>
                  <a:srgbClr val="FFFFFF"/>
                </a:solidFill>
                <a:latin typeface="Arial" pitchFamily="34" charset="0"/>
                <a:cs typeface="Arial" pitchFamily="34" charset="0"/>
              </a:rPr>
              <a:t> proses </a:t>
            </a:r>
            <a:r>
              <a:rPr sz="1800" b="1" dirty="0" err="1" smtClean="0">
                <a:solidFill>
                  <a:srgbClr val="FFFFFF"/>
                </a:solidFill>
                <a:latin typeface="Arial" pitchFamily="34" charset="0"/>
                <a:cs typeface="Arial" pitchFamily="34" charset="0"/>
              </a:rPr>
              <a:t>produksi</a:t>
            </a:r>
            <a:endParaRPr sz="1800" b="1" dirty="0" smtClean="0">
              <a:solidFill>
                <a:srgbClr val="FFFFFF"/>
              </a:solidFill>
              <a:latin typeface="Arial" pitchFamily="34" charset="0"/>
              <a:cs typeface="Arial" pitchFamily="34" charset="0"/>
            </a:endParaRPr>
          </a:p>
          <a:p>
            <a:pPr marL="180000">
              <a:lnSpc>
                <a:spcPct val="80000"/>
              </a:lnSpc>
              <a:spcAft>
                <a:spcPts val="600"/>
              </a:spcAft>
              <a:buSzPct val="100000"/>
            </a:pPr>
            <a:r>
              <a:rPr sz="1800" b="1" i="1" dirty="0" smtClean="0">
                <a:solidFill>
                  <a:srgbClr val="FF99CC"/>
                </a:solidFill>
                <a:latin typeface="Arial" pitchFamily="34" charset="0"/>
                <a:cs typeface="Arial" pitchFamily="34" charset="0"/>
              </a:rPr>
              <a:t>Final</a:t>
            </a:r>
            <a:r>
              <a:rPr sz="1800" b="1" i="1" dirty="0" smtClean="0">
                <a:solidFill>
                  <a:srgbClr val="000099"/>
                </a:solidFill>
                <a:latin typeface="Arial" pitchFamily="34" charset="0"/>
                <a:cs typeface="Arial" pitchFamily="34" charset="0"/>
              </a:rPr>
              <a:t> </a:t>
            </a:r>
            <a:r>
              <a:rPr sz="1800" b="1" i="1" dirty="0" smtClean="0">
                <a:solidFill>
                  <a:srgbClr val="FF99CC"/>
                </a:solidFill>
                <a:latin typeface="Arial" pitchFamily="34" charset="0"/>
                <a:cs typeface="Arial" pitchFamily="34" charset="0"/>
              </a:rPr>
              <a:t>goods</a:t>
            </a:r>
            <a:r>
              <a:rPr sz="1800" b="1" dirty="0" smtClean="0">
                <a:solidFill>
                  <a:srgbClr val="000000"/>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adalah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nilai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barang</a:t>
            </a:r>
            <a:r>
              <a:rPr sz="1800" b="1" dirty="0" smtClean="0">
                <a:solidFill>
                  <a:srgbClr val="FFFFFF"/>
                </a:solidFill>
                <a:latin typeface="Arial" pitchFamily="34" charset="0"/>
                <a:cs typeface="Arial" pitchFamily="34" charset="0"/>
              </a:rPr>
              <a:t> yang </a:t>
            </a:r>
            <a:r>
              <a:rPr sz="1800" b="1" dirty="0" err="1" smtClean="0">
                <a:solidFill>
                  <a:srgbClr val="FFFFFF"/>
                </a:solidFill>
                <a:latin typeface="Arial" pitchFamily="34" charset="0"/>
                <a:cs typeface="Arial" pitchFamily="34" charset="0"/>
              </a:rPr>
              <a:t>siap</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dikonsumsi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oleh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konsumen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akhir</a:t>
            </a:r>
            <a:endParaRPr sz="1800" b="1" dirty="0" smtClean="0">
              <a:solidFill>
                <a:srgbClr val="FFFFFF"/>
              </a:solidFill>
              <a:latin typeface="Arial" pitchFamily="34" charset="0"/>
              <a:cs typeface="Arial" pitchFamily="34" charset="0"/>
            </a:endParaRPr>
          </a:p>
          <a:p>
            <a:pPr marL="180000">
              <a:lnSpc>
                <a:spcPct val="80000"/>
              </a:lnSpc>
              <a:buSzPct val="100000"/>
            </a:pPr>
            <a:r>
              <a:rPr sz="1800" b="1" i="1" dirty="0" smtClean="0">
                <a:solidFill>
                  <a:srgbClr val="FBF761"/>
                </a:solidFill>
                <a:latin typeface="Arial" pitchFamily="34" charset="0"/>
                <a:cs typeface="Arial" pitchFamily="34" charset="0"/>
              </a:rPr>
              <a:t>Value added</a:t>
            </a:r>
            <a:r>
              <a:rPr sz="1800" b="1" dirty="0" smtClean="0">
                <a:solidFill>
                  <a:srgbClr val="FBF761"/>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adalah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selisih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antara</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harga</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barang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jadi</a:t>
            </a:r>
            <a:r>
              <a:rPr sz="1800" b="1" dirty="0" smtClean="0">
                <a:solidFill>
                  <a:srgbClr val="FFFFFF"/>
                </a:solidFill>
                <a:latin typeface="Arial" pitchFamily="34" charset="0"/>
                <a:cs typeface="Arial" pitchFamily="34" charset="0"/>
              </a:rPr>
              <a:t> (</a:t>
            </a:r>
            <a:r>
              <a:rPr sz="1800" b="1" i="1" dirty="0" smtClean="0">
                <a:solidFill>
                  <a:srgbClr val="FFFFFF"/>
                </a:solidFill>
                <a:latin typeface="Arial" pitchFamily="34" charset="0"/>
                <a:cs typeface="Arial" pitchFamily="34" charset="0"/>
              </a:rPr>
              <a:t>final goods</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dengan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harga</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bahan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baku</a:t>
            </a:r>
            <a:r>
              <a:rPr sz="1800" b="1" dirty="0" smtClean="0">
                <a:solidFill>
                  <a:srgbClr val="FFFFFF"/>
                </a:solidFill>
                <a:latin typeface="Arial" pitchFamily="34" charset="0"/>
                <a:cs typeface="Arial" pitchFamily="34" charset="0"/>
              </a:rPr>
              <a:t> (</a:t>
            </a:r>
            <a:r>
              <a:rPr sz="1800" b="1" i="1" dirty="0" smtClean="0">
                <a:solidFill>
                  <a:srgbClr val="FFFFFF"/>
                </a:solidFill>
                <a:latin typeface="Arial" pitchFamily="34" charset="0"/>
                <a:cs typeface="Arial" pitchFamily="34" charset="0"/>
              </a:rPr>
              <a:t>raw materials</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atau</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barang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setengah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jadi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ditambah</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dengan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biaya</a:t>
            </a:r>
            <a:r>
              <a:rPr sz="1800" b="1" dirty="0" smtClean="0">
                <a:solidFill>
                  <a:srgbClr val="FFFFFF"/>
                </a:solidFill>
                <a:latin typeface="Arial" pitchFamily="34" charset="0"/>
                <a:cs typeface="Arial" pitchFamily="34" charset="0"/>
              </a:rPr>
              <a:t> yang </a:t>
            </a:r>
            <a:r>
              <a:rPr sz="1800" b="1" dirty="0" err="1" smtClean="0">
                <a:solidFill>
                  <a:srgbClr val="FFFFFF"/>
                </a:solidFill>
                <a:latin typeface="Arial" pitchFamily="34" charset="0"/>
                <a:cs typeface="Arial" pitchFamily="34" charset="0"/>
              </a:rPr>
              <a:t>dikeluarkan</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untuk</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memproduksi</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barang</a:t>
            </a:r>
            <a:r>
              <a:rPr sz="1800" b="1" dirty="0" smtClean="0">
                <a:solidFill>
                  <a:srgbClr val="FFFFFF"/>
                </a:solidFill>
                <a:latin typeface="Arial" pitchFamily="34" charset="0"/>
                <a:cs typeface="Arial" pitchFamily="34" charset="0"/>
              </a:rPr>
              <a:t> </a:t>
            </a:r>
            <a:r>
              <a:rPr sz="1800" b="1" dirty="0" err="1" smtClean="0">
                <a:solidFill>
                  <a:srgbClr val="FFFFFF"/>
                </a:solidFill>
                <a:latin typeface="Arial" pitchFamily="34" charset="0"/>
                <a:cs typeface="Arial" pitchFamily="34" charset="0"/>
              </a:rPr>
              <a:t>tersebut</a:t>
            </a:r>
            <a:endParaRPr sz="1800" b="1" dirty="0" smtClean="0">
              <a:solidFill>
                <a:srgbClr val="FFFFFF"/>
              </a:solidFill>
              <a:latin typeface="Arial" pitchFamily="34" charset="0"/>
              <a:cs typeface="Arial" pitchFamily="34" charset="0"/>
            </a:endParaRPr>
          </a:p>
        </p:txBody>
      </p:sp>
      <p:graphicFrame>
        <p:nvGraphicFramePr>
          <p:cNvPr id="8196" name="Table 45"/>
          <p:cNvGraphicFramePr>
            <a:graphicFrameLocks noGrp="1"/>
          </p:cNvGraphicFramePr>
          <p:nvPr>
            <p:ph sz="half" idx="2"/>
            <p:extLst>
              <p:ext uri="{D42A27DB-BD31-4B8C-83A1-F6EECF244321}">
                <p14:modId xmlns:p14="http://schemas.microsoft.com/office/powerpoint/2010/main" val="614320241"/>
              </p:ext>
            </p:extLst>
          </p:nvPr>
        </p:nvGraphicFramePr>
        <p:xfrm>
          <a:off x="152400" y="2057400"/>
          <a:ext cx="4305300" cy="3236596"/>
        </p:xfrm>
        <a:graphic>
          <a:graphicData uri="http://schemas.openxmlformats.org/drawingml/2006/table">
            <a:tbl>
              <a:tblPr/>
              <a:tblGrid>
                <a:gridCol w="1219200"/>
                <a:gridCol w="990600"/>
                <a:gridCol w="1066800"/>
                <a:gridCol w="1028700"/>
              </a:tblGrid>
              <a:tr h="685800">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Tahap</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Produksi</a:t>
                      </a:r>
                      <a:endPar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Hasil</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produksi</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berupa</a:t>
                      </a:r>
                      <a:endPar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Nilai</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Akhir</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Rp</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Nilai</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Tambah</a:t>
                      </a:r>
                      <a:r>
                        <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rPr>
                        <a:t> (</a:t>
                      </a:r>
                      <a:r>
                        <a:rPr kumimoji="0" lang="en-US" sz="1400" b="1" i="0" u="none" strike="noStrike" cap="none" normalizeH="0" baseline="0" dirty="0" err="1" smtClean="0">
                          <a:ln>
                            <a:noFill/>
                          </a:ln>
                          <a:solidFill>
                            <a:schemeClr val="accent6">
                              <a:lumMod val="60000"/>
                              <a:lumOff val="40000"/>
                            </a:schemeClr>
                          </a:solidFill>
                          <a:effectLst/>
                          <a:latin typeface="Comic Sans MS" pitchFamily="66" charset="0"/>
                          <a:cs typeface="Arial" charset="0"/>
                        </a:rPr>
                        <a:t>Rp</a:t>
                      </a:r>
                      <a:endParaRPr kumimoji="0" lang="en-US" sz="1400" b="1" i="0" u="none" strike="noStrike" cap="none" normalizeH="0" baseline="0" dirty="0" smtClean="0">
                        <a:ln>
                          <a:noFill/>
                        </a:ln>
                        <a:solidFill>
                          <a:schemeClr val="accent6">
                            <a:lumMod val="60000"/>
                            <a:lumOff val="40000"/>
                          </a:schemeClr>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2613">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600" b="1" i="0" u="none" strike="noStrike" cap="none" normalizeH="0" baseline="0" dirty="0" err="1" smtClean="0">
                          <a:ln>
                            <a:noFill/>
                          </a:ln>
                          <a:solidFill>
                            <a:schemeClr val="tx1"/>
                          </a:solidFill>
                          <a:effectLst/>
                          <a:latin typeface="Comic Sans MS" pitchFamily="66" charset="0"/>
                          <a:cs typeface="Arial" charset="0"/>
                        </a:rPr>
                        <a:t>Pruduksi</a:t>
                      </a:r>
                      <a:r>
                        <a:rPr kumimoji="0" lang="en-US" sz="1600" b="1" i="0" u="none" strike="noStrike" cap="none" normalizeH="0" baseline="0" dirty="0" smtClean="0">
                          <a:ln>
                            <a:noFill/>
                          </a:ln>
                          <a:solidFill>
                            <a:schemeClr val="tx1"/>
                          </a:solidFill>
                          <a:effectLst/>
                          <a:latin typeface="Comic Sans MS" pitchFamily="66" charset="0"/>
                          <a:cs typeface="Arial" charset="0"/>
                        </a:rPr>
                        <a:t> 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600" b="1" i="0" u="none" strike="noStrike" cap="none" normalizeH="0" baseline="0" dirty="0" err="1" smtClean="0">
                          <a:ln>
                            <a:noFill/>
                          </a:ln>
                          <a:solidFill>
                            <a:schemeClr val="tx1"/>
                          </a:solidFill>
                          <a:effectLst/>
                          <a:latin typeface="Comic Sans MS" pitchFamily="66" charset="0"/>
                          <a:cs typeface="Arial" charset="0"/>
                        </a:rPr>
                        <a:t>Produksi</a:t>
                      </a:r>
                      <a:r>
                        <a:rPr kumimoji="0" lang="en-US" sz="1600" b="1" i="0" u="none" strike="noStrike" cap="none" normalizeH="0" baseline="0" dirty="0" smtClean="0">
                          <a:ln>
                            <a:noFill/>
                          </a:ln>
                          <a:solidFill>
                            <a:schemeClr val="tx1"/>
                          </a:solidFill>
                          <a:effectLst/>
                          <a:latin typeface="Comic Sans MS" pitchFamily="66" charset="0"/>
                          <a:cs typeface="Arial" charset="0"/>
                        </a:rPr>
                        <a:t> 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600" b="1" i="0" u="none" strike="noStrike" cap="none" normalizeH="0" baseline="0" smtClean="0">
                          <a:ln>
                            <a:noFill/>
                          </a:ln>
                          <a:solidFill>
                            <a:schemeClr val="tx1"/>
                          </a:solidFill>
                          <a:effectLst/>
                          <a:latin typeface="Comic Sans MS" pitchFamily="66" charset="0"/>
                          <a:cs typeface="Arial" charset="0"/>
                        </a:rPr>
                        <a:t>Produksi 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4025">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600" b="1" i="0" u="none" strike="noStrike" cap="none" normalizeH="0" baseline="0" dirty="0" err="1" smtClean="0">
                          <a:ln>
                            <a:noFill/>
                          </a:ln>
                          <a:solidFill>
                            <a:schemeClr val="tx1"/>
                          </a:solidFill>
                          <a:effectLst/>
                          <a:latin typeface="Comic Sans MS" pitchFamily="66" charset="0"/>
                          <a:cs typeface="Arial" charset="0"/>
                        </a:rPr>
                        <a:t>Produksi</a:t>
                      </a:r>
                      <a:r>
                        <a:rPr kumimoji="0" lang="en-US" sz="1600" b="1" i="0" u="none" strike="noStrike" cap="none" normalizeH="0" baseline="0" dirty="0" smtClean="0">
                          <a:ln>
                            <a:noFill/>
                          </a:ln>
                          <a:solidFill>
                            <a:schemeClr val="tx1"/>
                          </a:solidFill>
                          <a:effectLst/>
                          <a:latin typeface="Comic Sans MS" pitchFamily="66" charset="0"/>
                          <a:cs typeface="Arial" charset="0"/>
                        </a:rPr>
                        <a:t> 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smtClean="0">
                        <a:ln>
                          <a:noFill/>
                        </a:ln>
                        <a:solidFill>
                          <a:srgbClr val="000000"/>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66"/>
                    </a:solid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smtClean="0">
                        <a:ln>
                          <a:noFill/>
                        </a:ln>
                        <a:solidFill>
                          <a:srgbClr val="000000"/>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0850">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r>
                        <a:rPr kumimoji="0" lang="en-US" sz="1600" b="1" i="0" u="none" strike="noStrike" cap="none" normalizeH="0" baseline="0" smtClean="0">
                          <a:ln>
                            <a:noFill/>
                          </a:ln>
                          <a:solidFill>
                            <a:schemeClr val="tx1"/>
                          </a:solidFill>
                          <a:effectLst/>
                          <a:latin typeface="Comic Sans MS" pitchFamily="66" charset="0"/>
                          <a:cs typeface="Arial" charset="0"/>
                        </a:rPr>
                        <a:t>Jumlah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chemeClr val="tx1"/>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smtClean="0">
                        <a:ln>
                          <a:noFill/>
                        </a:ln>
                        <a:solidFill>
                          <a:srgbClr val="000000"/>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Pct val="100000"/>
                        <a:buFontTx/>
                        <a:buNone/>
                        <a:tabLst/>
                      </a:pPr>
                      <a:endParaRPr kumimoji="0" lang="id-ID" sz="1600" b="1" i="0" u="none" strike="noStrike" cap="none" normalizeH="0" baseline="0" dirty="0" smtClean="0">
                        <a:ln>
                          <a:noFill/>
                        </a:ln>
                        <a:solidFill>
                          <a:srgbClr val="000000"/>
                        </a:solidFill>
                        <a:effectLst/>
                        <a:latin typeface="Comic Sans MS" pitchFamily="66"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66"/>
                    </a:solidFill>
                  </a:tcPr>
                </a:tc>
              </a:tr>
            </a:tbl>
          </a:graphicData>
        </a:graphic>
      </p:graphicFrame>
      <p:sp>
        <p:nvSpPr>
          <p:cNvPr id="59" name="Rectangle 7"/>
          <p:cNvSpPr>
            <a:spLocks noGrp="1"/>
          </p:cNvSpPr>
          <p:nvPr>
            <p:ph type="sldNum" sz="quarter" idx="12"/>
          </p:nvPr>
        </p:nvSpPr>
        <p:spPr>
          <a:xfrm>
            <a:off x="6699448" y="6284168"/>
            <a:ext cx="1905000" cy="457200"/>
          </a:xfrm>
          <a:ln/>
        </p:spPr>
        <p:txBody>
          <a:bodyPr/>
          <a:lstStyle/>
          <a:p>
            <a:fld id="{4C9900D6-E977-44A0-B110-107220C2EA1D}" type="slidenum">
              <a:rPr lang="en-US"/>
              <a:pPr/>
              <a:t>16</a:t>
            </a:fld>
            <a:endParaRPr lang="en-US" dirty="0"/>
          </a:p>
        </p:txBody>
      </p:sp>
      <p:sp>
        <p:nvSpPr>
          <p:cNvPr id="8233" name="Rectangle 41"/>
          <p:cNvSpPr>
            <a:spLocks noChangeArrowheads="1"/>
          </p:cNvSpPr>
          <p:nvPr/>
        </p:nvSpPr>
        <p:spPr bwMode="auto">
          <a:xfrm>
            <a:off x="685800" y="1295400"/>
            <a:ext cx="3213100" cy="51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ctr" eaLnBrk="0" hangingPunct="0"/>
            <a:r>
              <a:rPr lang="en-US" sz="1400" b="1" u="sng">
                <a:latin typeface="Comic Sans MS" pitchFamily="66" charset="0"/>
              </a:rPr>
              <a:t>Contoh Perhitungan Nilai Akhir dan</a:t>
            </a:r>
          </a:p>
          <a:p>
            <a:pPr algn="ctr" eaLnBrk="0" hangingPunct="0"/>
            <a:r>
              <a:rPr lang="en-US" sz="1400" b="1" u="sng">
                <a:latin typeface="Comic Sans MS" pitchFamily="66" charset="0"/>
              </a:rPr>
              <a:t>Nilai tambah</a:t>
            </a:r>
          </a:p>
        </p:txBody>
      </p:sp>
      <p:sp>
        <p:nvSpPr>
          <p:cNvPr id="8234" name="Text Box 46"/>
          <p:cNvSpPr>
            <a:spLocks noChangeArrowheads="1"/>
          </p:cNvSpPr>
          <p:nvPr/>
        </p:nvSpPr>
        <p:spPr bwMode="auto">
          <a:xfrm>
            <a:off x="2498725" y="5656263"/>
            <a:ext cx="18415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endParaRPr lang="id-ID" sz="2000">
              <a:latin typeface="Comic Sans MS" pitchFamily="66" charset="0"/>
            </a:endParaRPr>
          </a:p>
        </p:txBody>
      </p:sp>
      <p:sp>
        <p:nvSpPr>
          <p:cNvPr id="18505" name="Text Box 49"/>
          <p:cNvSpPr txBox="1"/>
          <p:nvPr/>
        </p:nvSpPr>
        <p:spPr>
          <a:xfrm>
            <a:off x="1508125" y="2909888"/>
            <a:ext cx="771525" cy="30480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400" b="1" dirty="0">
                <a:ln w="9525" cap="flat" cmpd="sng" algn="ctr">
                  <a:noFill/>
                  <a:prstDash val="solid"/>
                  <a:round/>
                  <a:headEnd type="none" w="med" len="med"/>
                  <a:tailEnd type="none" w="med" len="med"/>
                </a:ln>
                <a:latin typeface="Comic Sans MS" pitchFamily="66" charset="0"/>
              </a:rPr>
              <a:t>KAPAS</a:t>
            </a:r>
            <a:endParaRPr sz="1400" b="1" dirty="0">
              <a:latin typeface="Comic Sans MS" pitchFamily="66" charset="0"/>
            </a:endParaRPr>
          </a:p>
        </p:txBody>
      </p:sp>
      <p:sp>
        <p:nvSpPr>
          <p:cNvPr id="18506" name="Rectangle 44"/>
          <p:cNvSpPr txBox="1"/>
          <p:nvPr/>
        </p:nvSpPr>
        <p:spPr>
          <a:xfrm>
            <a:off x="2438400" y="2895600"/>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20.000</a:t>
            </a:r>
            <a:endParaRPr sz="1600" b="1" dirty="0">
              <a:latin typeface="Comic Sans MS" pitchFamily="66" charset="0"/>
            </a:endParaRPr>
          </a:p>
        </p:txBody>
      </p:sp>
      <p:sp>
        <p:nvSpPr>
          <p:cNvPr id="18507" name="Rectangle 45"/>
          <p:cNvSpPr txBox="1"/>
          <p:nvPr/>
        </p:nvSpPr>
        <p:spPr>
          <a:xfrm>
            <a:off x="3565525" y="2884488"/>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20.000</a:t>
            </a:r>
            <a:endParaRPr sz="1600" b="1" dirty="0">
              <a:latin typeface="Comic Sans MS" pitchFamily="66" charset="0"/>
            </a:endParaRPr>
          </a:p>
        </p:txBody>
      </p:sp>
      <p:sp>
        <p:nvSpPr>
          <p:cNvPr id="18508" name="Rectangle 46"/>
          <p:cNvSpPr txBox="1"/>
          <p:nvPr/>
        </p:nvSpPr>
        <p:spPr>
          <a:xfrm>
            <a:off x="1447800" y="3429000"/>
            <a:ext cx="947738" cy="30480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400" b="1" dirty="0">
                <a:ln w="9525" cap="flat" cmpd="sng" algn="ctr">
                  <a:noFill/>
                  <a:prstDash val="solid"/>
                  <a:round/>
                  <a:headEnd type="none" w="med" len="med"/>
                  <a:tailEnd type="none" w="med" len="med"/>
                </a:ln>
                <a:latin typeface="Comic Sans MS" pitchFamily="66" charset="0"/>
              </a:rPr>
              <a:t>BENANG</a:t>
            </a:r>
            <a:endParaRPr sz="1400" b="1" dirty="0">
              <a:latin typeface="Comic Sans MS" pitchFamily="66" charset="0"/>
            </a:endParaRPr>
          </a:p>
        </p:txBody>
      </p:sp>
      <p:sp>
        <p:nvSpPr>
          <p:cNvPr id="18509" name="Rectangle 47"/>
          <p:cNvSpPr txBox="1"/>
          <p:nvPr/>
        </p:nvSpPr>
        <p:spPr>
          <a:xfrm>
            <a:off x="2422525" y="3417888"/>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44.000</a:t>
            </a:r>
            <a:endParaRPr sz="1600" b="1" dirty="0">
              <a:latin typeface="Comic Sans MS" pitchFamily="66" charset="0"/>
            </a:endParaRPr>
          </a:p>
        </p:txBody>
      </p:sp>
      <p:sp>
        <p:nvSpPr>
          <p:cNvPr id="18510" name="Rectangle 48"/>
          <p:cNvSpPr txBox="1"/>
          <p:nvPr/>
        </p:nvSpPr>
        <p:spPr>
          <a:xfrm>
            <a:off x="3581400" y="3429000"/>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24.00</a:t>
            </a:r>
            <a:r>
              <a:rPr sz="1600" b="1" dirty="0">
                <a:ln w="9525" cap="flat" cmpd="sng" algn="ctr">
                  <a:noFill/>
                  <a:prstDash val="solid"/>
                  <a:round/>
                  <a:headEnd type="none" w="med" len="med"/>
                  <a:tailEnd type="none" w="med" len="med"/>
                </a:ln>
                <a:solidFill>
                  <a:srgbClr val="000000"/>
                </a:solidFill>
                <a:latin typeface="Comic Sans MS" pitchFamily="66" charset="0"/>
              </a:rPr>
              <a:t>0</a:t>
            </a:r>
            <a:endParaRPr sz="1600" b="1" dirty="0">
              <a:latin typeface="Comic Sans MS" pitchFamily="66" charset="0"/>
            </a:endParaRPr>
          </a:p>
        </p:txBody>
      </p:sp>
      <p:sp>
        <p:nvSpPr>
          <p:cNvPr id="18511" name="Rectangle 49"/>
          <p:cNvSpPr txBox="1"/>
          <p:nvPr/>
        </p:nvSpPr>
        <p:spPr>
          <a:xfrm>
            <a:off x="1355725" y="3976688"/>
            <a:ext cx="969963" cy="30480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400" b="1" dirty="0">
                <a:ln w="9525" cap="flat" cmpd="sng" algn="ctr">
                  <a:noFill/>
                  <a:prstDash val="solid"/>
                  <a:round/>
                  <a:headEnd type="none" w="med" len="med"/>
                  <a:tailEnd type="none" w="med" len="med"/>
                </a:ln>
                <a:latin typeface="Comic Sans MS" pitchFamily="66" charset="0"/>
              </a:rPr>
              <a:t>TEKSTIL</a:t>
            </a:r>
            <a:endParaRPr sz="1400" b="1" dirty="0">
              <a:latin typeface="Comic Sans MS" pitchFamily="66" charset="0"/>
            </a:endParaRPr>
          </a:p>
        </p:txBody>
      </p:sp>
      <p:sp>
        <p:nvSpPr>
          <p:cNvPr id="18512" name="Text Box 50"/>
          <p:cNvSpPr txBox="1"/>
          <p:nvPr/>
        </p:nvSpPr>
        <p:spPr>
          <a:xfrm>
            <a:off x="2438400" y="3962400"/>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70.000</a:t>
            </a:r>
            <a:endParaRPr sz="1600" b="1" dirty="0">
              <a:latin typeface="Comic Sans MS" pitchFamily="66" charset="0"/>
            </a:endParaRPr>
          </a:p>
        </p:txBody>
      </p:sp>
      <p:sp>
        <p:nvSpPr>
          <p:cNvPr id="18513" name="Text Box 51"/>
          <p:cNvSpPr txBox="1"/>
          <p:nvPr/>
        </p:nvSpPr>
        <p:spPr>
          <a:xfrm>
            <a:off x="3565525" y="3951288"/>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26.000</a:t>
            </a:r>
            <a:endParaRPr sz="1600" b="1" dirty="0">
              <a:latin typeface="Comic Sans MS" pitchFamily="66" charset="0"/>
            </a:endParaRPr>
          </a:p>
        </p:txBody>
      </p:sp>
      <p:sp>
        <p:nvSpPr>
          <p:cNvPr id="18514" name="Text Box 52"/>
          <p:cNvSpPr txBox="1"/>
          <p:nvPr/>
        </p:nvSpPr>
        <p:spPr>
          <a:xfrm>
            <a:off x="1355725" y="4433888"/>
            <a:ext cx="1019175" cy="30480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400" b="1" dirty="0">
                <a:ln w="9525" cap="flat" cmpd="sng" algn="ctr">
                  <a:noFill/>
                  <a:prstDash val="solid"/>
                  <a:round/>
                  <a:headEnd type="none" w="med" len="med"/>
                  <a:tailEnd type="none" w="med" len="med"/>
                </a:ln>
                <a:latin typeface="Comic Sans MS" pitchFamily="66" charset="0"/>
              </a:rPr>
              <a:t>PAKAIAN</a:t>
            </a:r>
            <a:endParaRPr sz="1400" b="1" dirty="0">
              <a:latin typeface="Comic Sans MS" pitchFamily="66" charset="0"/>
            </a:endParaRPr>
          </a:p>
        </p:txBody>
      </p:sp>
      <p:sp>
        <p:nvSpPr>
          <p:cNvPr id="8245" name="Text Box 53"/>
          <p:cNvSpPr>
            <a:spLocks noChangeArrowheads="1"/>
          </p:cNvSpPr>
          <p:nvPr/>
        </p:nvSpPr>
        <p:spPr bwMode="auto">
          <a:xfrm>
            <a:off x="2422525" y="4360863"/>
            <a:ext cx="18415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endParaRPr lang="id-ID" sz="2000">
              <a:latin typeface="Comic Sans MS" pitchFamily="66" charset="0"/>
            </a:endParaRPr>
          </a:p>
        </p:txBody>
      </p:sp>
      <p:sp>
        <p:nvSpPr>
          <p:cNvPr id="18516" name="Text Box 54"/>
          <p:cNvSpPr txBox="1"/>
          <p:nvPr/>
        </p:nvSpPr>
        <p:spPr>
          <a:xfrm>
            <a:off x="2346325" y="4408488"/>
            <a:ext cx="1016000"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a:ln w="9525" cap="flat" cmpd="sng" algn="ctr">
                  <a:noFill/>
                  <a:prstDash val="solid"/>
                  <a:round/>
                  <a:headEnd type="none" w="med" len="med"/>
                  <a:tailEnd type="none" w="med" len="med"/>
                </a:ln>
                <a:solidFill>
                  <a:srgbClr val="000000"/>
                </a:solidFill>
                <a:latin typeface="Comic Sans MS" pitchFamily="66" charset="0"/>
              </a:rPr>
              <a:t>100.000</a:t>
            </a:r>
            <a:endParaRPr sz="1600" b="1">
              <a:latin typeface="Comic Sans MS" pitchFamily="66" charset="0"/>
            </a:endParaRPr>
          </a:p>
        </p:txBody>
      </p:sp>
      <p:sp>
        <p:nvSpPr>
          <p:cNvPr id="8247" name="Text Box 55"/>
          <p:cNvSpPr>
            <a:spLocks noChangeArrowheads="1"/>
          </p:cNvSpPr>
          <p:nvPr/>
        </p:nvSpPr>
        <p:spPr bwMode="auto">
          <a:xfrm>
            <a:off x="2498725" y="5122863"/>
            <a:ext cx="18415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endParaRPr lang="id-ID" sz="2000">
              <a:latin typeface="Comic Sans MS" pitchFamily="66" charset="0"/>
            </a:endParaRPr>
          </a:p>
        </p:txBody>
      </p:sp>
      <p:sp>
        <p:nvSpPr>
          <p:cNvPr id="18518" name="Text Box 56"/>
          <p:cNvSpPr txBox="1"/>
          <p:nvPr/>
        </p:nvSpPr>
        <p:spPr>
          <a:xfrm>
            <a:off x="3565525" y="4408488"/>
            <a:ext cx="892175"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dirty="0">
                <a:ln w="9525" cap="flat" cmpd="sng" algn="ctr">
                  <a:noFill/>
                  <a:prstDash val="solid"/>
                  <a:round/>
                  <a:headEnd type="none" w="med" len="med"/>
                  <a:tailEnd type="none" w="med" len="med"/>
                </a:ln>
                <a:latin typeface="Comic Sans MS" pitchFamily="66" charset="0"/>
              </a:rPr>
              <a:t>30.000</a:t>
            </a:r>
            <a:endParaRPr sz="1600" b="1" dirty="0">
              <a:latin typeface="Comic Sans MS" pitchFamily="66" charset="0"/>
            </a:endParaRPr>
          </a:p>
        </p:txBody>
      </p:sp>
      <p:sp>
        <p:nvSpPr>
          <p:cNvPr id="18519" name="Text Box 57"/>
          <p:cNvSpPr txBox="1"/>
          <p:nvPr/>
        </p:nvSpPr>
        <p:spPr>
          <a:xfrm>
            <a:off x="3429000" y="4876800"/>
            <a:ext cx="1016000" cy="3365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1600" b="1">
                <a:ln w="9525" cap="flat" cmpd="sng" algn="ctr">
                  <a:noFill/>
                  <a:prstDash val="solid"/>
                  <a:round/>
                  <a:headEnd type="none" w="med" len="med"/>
                  <a:tailEnd type="none" w="med" len="med"/>
                </a:ln>
                <a:solidFill>
                  <a:srgbClr val="000000"/>
                </a:solidFill>
                <a:latin typeface="Comic Sans MS" pitchFamily="66" charset="0"/>
              </a:rPr>
              <a:t>100.000</a:t>
            </a:r>
            <a:endParaRPr sz="1600" b="1">
              <a:latin typeface="Comic Sans MS" pitchFamily="66" charset="0"/>
            </a:endParaRPr>
          </a:p>
        </p:txBody>
      </p:sp>
      <p:sp>
        <p:nvSpPr>
          <p:cNvPr id="23"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2" name="Rectangle 1"/>
          <p:cNvSpPr/>
          <p:nvPr/>
        </p:nvSpPr>
        <p:spPr>
          <a:xfrm>
            <a:off x="109538" y="5297577"/>
            <a:ext cx="4572000" cy="1569660"/>
          </a:xfrm>
          <a:prstGeom prst="rect">
            <a:avLst/>
          </a:prstGeom>
        </p:spPr>
        <p:txBody>
          <a:bodyPr>
            <a:spAutoFit/>
          </a:bodyPr>
          <a:lstStyle/>
          <a:p>
            <a:r>
              <a:rPr lang="en-US" sz="1600" dirty="0" err="1" smtClean="0">
                <a:solidFill>
                  <a:srgbClr val="FF99FF"/>
                </a:solidFill>
              </a:rPr>
              <a:t>Nilai</a:t>
            </a:r>
            <a:r>
              <a:rPr lang="en-US" sz="1600" dirty="0" smtClean="0">
                <a:solidFill>
                  <a:srgbClr val="FF99FF"/>
                </a:solidFill>
              </a:rPr>
              <a:t> </a:t>
            </a:r>
            <a:r>
              <a:rPr lang="en-US" sz="1600" dirty="0" err="1">
                <a:solidFill>
                  <a:srgbClr val="FF99FF"/>
                </a:solidFill>
              </a:rPr>
              <a:t>pakaian</a:t>
            </a:r>
            <a:r>
              <a:rPr lang="en-US" sz="1600" dirty="0">
                <a:solidFill>
                  <a:srgbClr val="FF99FF"/>
                </a:solidFill>
              </a:rPr>
              <a:t> </a:t>
            </a:r>
            <a:r>
              <a:rPr lang="en-US" sz="1600" dirty="0" err="1">
                <a:solidFill>
                  <a:srgbClr val="FF99FF"/>
                </a:solidFill>
              </a:rPr>
              <a:t>jadi</a:t>
            </a:r>
            <a:r>
              <a:rPr lang="en-US" sz="1600" dirty="0">
                <a:solidFill>
                  <a:srgbClr val="FF99FF"/>
                </a:solidFill>
              </a:rPr>
              <a:t> </a:t>
            </a:r>
            <a:r>
              <a:rPr lang="en-US" sz="1600" dirty="0" err="1">
                <a:solidFill>
                  <a:srgbClr val="FF99FF"/>
                </a:solidFill>
              </a:rPr>
              <a:t>adalah</a:t>
            </a:r>
            <a:r>
              <a:rPr lang="en-US" sz="1600" dirty="0">
                <a:solidFill>
                  <a:srgbClr val="FF99FF"/>
                </a:solidFill>
              </a:rPr>
              <a:t> RP. </a:t>
            </a:r>
            <a:r>
              <a:rPr lang="id-ID" sz="1600" dirty="0" smtClean="0">
                <a:solidFill>
                  <a:srgbClr val="FF99FF"/>
                </a:solidFill>
              </a:rPr>
              <a:t>1</a:t>
            </a:r>
            <a:r>
              <a:rPr lang="en-US" sz="1600" dirty="0" smtClean="0">
                <a:solidFill>
                  <a:srgbClr val="FF99FF"/>
                </a:solidFill>
              </a:rPr>
              <a:t>00</a:t>
            </a:r>
            <a:r>
              <a:rPr lang="id-ID" sz="1600" dirty="0" smtClean="0">
                <a:solidFill>
                  <a:srgbClr val="FF99FF"/>
                </a:solidFill>
              </a:rPr>
              <a:t>.</a:t>
            </a:r>
            <a:r>
              <a:rPr lang="en-US" sz="1600" dirty="0" smtClean="0">
                <a:solidFill>
                  <a:srgbClr val="FF99FF"/>
                </a:solidFill>
              </a:rPr>
              <a:t>000</a:t>
            </a:r>
            <a:r>
              <a:rPr lang="en-US" sz="1600" dirty="0"/>
              <a:t>, </a:t>
            </a:r>
            <a:r>
              <a:rPr lang="en-US" sz="1600" dirty="0" err="1"/>
              <a:t>atau</a:t>
            </a:r>
            <a:r>
              <a:rPr lang="en-US" sz="1600" dirty="0"/>
              <a:t> </a:t>
            </a:r>
            <a:r>
              <a:rPr lang="en-US" sz="1600" dirty="0" err="1"/>
              <a:t>nilai</a:t>
            </a:r>
            <a:r>
              <a:rPr lang="en-US" sz="1600" dirty="0"/>
              <a:t> yang </a:t>
            </a:r>
            <a:r>
              <a:rPr lang="en-US" sz="1600" dirty="0" err="1"/>
              <a:t>tertera</a:t>
            </a:r>
            <a:r>
              <a:rPr lang="en-US" sz="1600" dirty="0"/>
              <a:t> </a:t>
            </a:r>
            <a:r>
              <a:rPr lang="en-US" sz="1600" dirty="0" err="1"/>
              <a:t>pada</a:t>
            </a:r>
            <a:r>
              <a:rPr lang="en-US" sz="1600" dirty="0"/>
              <a:t> </a:t>
            </a:r>
            <a:r>
              <a:rPr lang="en-US" sz="1600" dirty="0" err="1"/>
              <a:t>nilai</a:t>
            </a:r>
            <a:r>
              <a:rPr lang="en-US" sz="1600" dirty="0"/>
              <a:t> </a:t>
            </a:r>
            <a:r>
              <a:rPr lang="en-US" sz="1600" dirty="0" err="1"/>
              <a:t>akhir</a:t>
            </a:r>
            <a:r>
              <a:rPr lang="en-US" sz="1600" dirty="0"/>
              <a:t> </a:t>
            </a:r>
            <a:r>
              <a:rPr lang="en-US" sz="1600" dirty="0" err="1"/>
              <a:t>produksi</a:t>
            </a:r>
            <a:r>
              <a:rPr lang="en-US" sz="1600" dirty="0"/>
              <a:t> </a:t>
            </a:r>
            <a:r>
              <a:rPr lang="en-US" sz="1600" dirty="0" err="1" smtClean="0"/>
              <a:t>atau</a:t>
            </a:r>
            <a:r>
              <a:rPr lang="en-US" sz="1600" dirty="0" smtClean="0"/>
              <a:t> </a:t>
            </a:r>
            <a:r>
              <a:rPr lang="id-ID" sz="1600" dirty="0" smtClean="0"/>
              <a:t>sama dengan </a:t>
            </a:r>
            <a:r>
              <a:rPr lang="en-US" sz="1600" dirty="0" err="1" smtClean="0"/>
              <a:t>penjumlahan</a:t>
            </a:r>
            <a:r>
              <a:rPr lang="en-US" sz="1600" dirty="0" smtClean="0"/>
              <a:t> </a:t>
            </a:r>
            <a:r>
              <a:rPr lang="en-US" sz="1600" dirty="0" err="1"/>
              <a:t>nilai</a:t>
            </a:r>
            <a:r>
              <a:rPr lang="en-US" sz="1600" dirty="0"/>
              <a:t> </a:t>
            </a:r>
            <a:r>
              <a:rPr lang="en-US" sz="1600" dirty="0" err="1"/>
              <a:t>tambah</a:t>
            </a:r>
            <a:r>
              <a:rPr lang="en-US" sz="1600" dirty="0"/>
              <a:t> </a:t>
            </a:r>
            <a:r>
              <a:rPr lang="en-US" sz="1600" dirty="0" err="1"/>
              <a:t>dari</a:t>
            </a:r>
            <a:r>
              <a:rPr lang="en-US" sz="1600" dirty="0"/>
              <a:t> </a:t>
            </a:r>
            <a:r>
              <a:rPr lang="en-US" sz="1600" dirty="0" err="1"/>
              <a:t>pakaian</a:t>
            </a:r>
            <a:r>
              <a:rPr lang="en-US" sz="1600" dirty="0"/>
              <a:t> </a:t>
            </a:r>
            <a:r>
              <a:rPr lang="en-US" sz="1600" dirty="0" err="1"/>
              <a:t>jadi</a:t>
            </a:r>
            <a:r>
              <a:rPr lang="en-US" sz="1600" dirty="0"/>
              <a:t> yang </a:t>
            </a:r>
            <a:r>
              <a:rPr lang="en-US" sz="1600" dirty="0" err="1"/>
              <a:t>diwujudkan</a:t>
            </a:r>
            <a:r>
              <a:rPr lang="en-US" sz="1600" dirty="0"/>
              <a:t> </a:t>
            </a:r>
            <a:r>
              <a:rPr lang="en-US" sz="1600" dirty="0" err="1"/>
              <a:t>oleh</a:t>
            </a:r>
            <a:r>
              <a:rPr lang="en-US" sz="1600" dirty="0"/>
              <a:t> </a:t>
            </a:r>
            <a:r>
              <a:rPr lang="en-US" sz="1600" dirty="0" err="1" smtClean="0"/>
              <a:t>ke</a:t>
            </a:r>
            <a:r>
              <a:rPr lang="id-ID" sz="1600" dirty="0" smtClean="0"/>
              <a:t>-4 tahapan</a:t>
            </a:r>
            <a:r>
              <a:rPr lang="en-US" sz="1600" dirty="0" smtClean="0"/>
              <a:t> </a:t>
            </a:r>
            <a:r>
              <a:rPr lang="id-ID" sz="1600" dirty="0" smtClean="0"/>
              <a:t>produksi</a:t>
            </a:r>
            <a:endParaRPr lang="id-ID" sz="1600" dirty="0">
              <a:solidFill>
                <a:schemeClr val="tx2">
                  <a:lumMod val="20000"/>
                  <a:lumOff val="80000"/>
                </a:schemeClr>
              </a:solidFill>
            </a:endParaRPr>
          </a:p>
        </p:txBody>
      </p:sp>
    </p:spTree>
    <p:extLst>
      <p:ext uri="{BB962C8B-B14F-4D97-AF65-F5344CB8AC3E}">
        <p14:creationId xmlns:p14="http://schemas.microsoft.com/office/powerpoint/2010/main" val="2224170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505">
                                            <p:txEl>
                                              <p:pRg st="0" end="0"/>
                                            </p:txEl>
                                          </p:spTgt>
                                        </p:tgtEl>
                                        <p:attrNameLst>
                                          <p:attrName>style.visibility</p:attrName>
                                        </p:attrNameLst>
                                      </p:cBhvr>
                                      <p:to>
                                        <p:strVal val="visible"/>
                                      </p:to>
                                    </p:set>
                                    <p:anim calcmode="lin" valueType="num">
                                      <p:cBhvr additive="base">
                                        <p:cTn id="7" dur="500" fill="hold"/>
                                        <p:tgtEl>
                                          <p:spTgt spid="1850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50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506"/>
                                        </p:tgtEl>
                                        <p:attrNameLst>
                                          <p:attrName>style.visibility</p:attrName>
                                        </p:attrNameLst>
                                      </p:cBhvr>
                                      <p:to>
                                        <p:strVal val="visible"/>
                                      </p:to>
                                    </p:set>
                                    <p:anim calcmode="lin" valueType="num">
                                      <p:cBhvr additive="base">
                                        <p:cTn id="13" dur="500" fill="hold"/>
                                        <p:tgtEl>
                                          <p:spTgt spid="18506"/>
                                        </p:tgtEl>
                                        <p:attrNameLst>
                                          <p:attrName>ppt_x</p:attrName>
                                        </p:attrNameLst>
                                      </p:cBhvr>
                                      <p:tavLst>
                                        <p:tav tm="0">
                                          <p:val>
                                            <p:strVal val="#ppt_x"/>
                                          </p:val>
                                        </p:tav>
                                        <p:tav tm="100000">
                                          <p:val>
                                            <p:strVal val="#ppt_x"/>
                                          </p:val>
                                        </p:tav>
                                      </p:tavLst>
                                    </p:anim>
                                    <p:anim calcmode="lin" valueType="num">
                                      <p:cBhvr additive="base">
                                        <p:cTn id="14" dur="500" fill="hold"/>
                                        <p:tgtEl>
                                          <p:spTgt spid="1850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507"/>
                                        </p:tgtEl>
                                        <p:attrNameLst>
                                          <p:attrName>style.visibility</p:attrName>
                                        </p:attrNameLst>
                                      </p:cBhvr>
                                      <p:to>
                                        <p:strVal val="visible"/>
                                      </p:to>
                                    </p:set>
                                    <p:anim calcmode="lin" valueType="num">
                                      <p:cBhvr additive="base">
                                        <p:cTn id="19" dur="500" fill="hold"/>
                                        <p:tgtEl>
                                          <p:spTgt spid="18507"/>
                                        </p:tgtEl>
                                        <p:attrNameLst>
                                          <p:attrName>ppt_x</p:attrName>
                                        </p:attrNameLst>
                                      </p:cBhvr>
                                      <p:tavLst>
                                        <p:tav tm="0">
                                          <p:val>
                                            <p:strVal val="#ppt_x"/>
                                          </p:val>
                                        </p:tav>
                                        <p:tav tm="100000">
                                          <p:val>
                                            <p:strVal val="#ppt_x"/>
                                          </p:val>
                                        </p:tav>
                                      </p:tavLst>
                                    </p:anim>
                                    <p:anim calcmode="lin" valueType="num">
                                      <p:cBhvr additive="base">
                                        <p:cTn id="20" dur="500" fill="hold"/>
                                        <p:tgtEl>
                                          <p:spTgt spid="1850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508"/>
                                        </p:tgtEl>
                                        <p:attrNameLst>
                                          <p:attrName>style.visibility</p:attrName>
                                        </p:attrNameLst>
                                      </p:cBhvr>
                                      <p:to>
                                        <p:strVal val="visible"/>
                                      </p:to>
                                    </p:set>
                                    <p:anim calcmode="lin" valueType="num">
                                      <p:cBhvr additive="base">
                                        <p:cTn id="25" dur="500" fill="hold"/>
                                        <p:tgtEl>
                                          <p:spTgt spid="18508"/>
                                        </p:tgtEl>
                                        <p:attrNameLst>
                                          <p:attrName>ppt_x</p:attrName>
                                        </p:attrNameLst>
                                      </p:cBhvr>
                                      <p:tavLst>
                                        <p:tav tm="0">
                                          <p:val>
                                            <p:strVal val="#ppt_x"/>
                                          </p:val>
                                        </p:tav>
                                        <p:tav tm="100000">
                                          <p:val>
                                            <p:strVal val="#ppt_x"/>
                                          </p:val>
                                        </p:tav>
                                      </p:tavLst>
                                    </p:anim>
                                    <p:anim calcmode="lin" valueType="num">
                                      <p:cBhvr additive="base">
                                        <p:cTn id="26" dur="500" fill="hold"/>
                                        <p:tgtEl>
                                          <p:spTgt spid="1850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509"/>
                                        </p:tgtEl>
                                        <p:attrNameLst>
                                          <p:attrName>style.visibility</p:attrName>
                                        </p:attrNameLst>
                                      </p:cBhvr>
                                      <p:to>
                                        <p:strVal val="visible"/>
                                      </p:to>
                                    </p:set>
                                    <p:anim calcmode="lin" valueType="num">
                                      <p:cBhvr additive="base">
                                        <p:cTn id="31" dur="500" fill="hold"/>
                                        <p:tgtEl>
                                          <p:spTgt spid="18509"/>
                                        </p:tgtEl>
                                        <p:attrNameLst>
                                          <p:attrName>ppt_x</p:attrName>
                                        </p:attrNameLst>
                                      </p:cBhvr>
                                      <p:tavLst>
                                        <p:tav tm="0">
                                          <p:val>
                                            <p:strVal val="#ppt_x"/>
                                          </p:val>
                                        </p:tav>
                                        <p:tav tm="100000">
                                          <p:val>
                                            <p:strVal val="#ppt_x"/>
                                          </p:val>
                                        </p:tav>
                                      </p:tavLst>
                                    </p:anim>
                                    <p:anim calcmode="lin" valueType="num">
                                      <p:cBhvr additive="base">
                                        <p:cTn id="32" dur="500" fill="hold"/>
                                        <p:tgtEl>
                                          <p:spTgt spid="1850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510"/>
                                        </p:tgtEl>
                                        <p:attrNameLst>
                                          <p:attrName>style.visibility</p:attrName>
                                        </p:attrNameLst>
                                      </p:cBhvr>
                                      <p:to>
                                        <p:strVal val="visible"/>
                                      </p:to>
                                    </p:set>
                                    <p:anim calcmode="lin" valueType="num">
                                      <p:cBhvr additive="base">
                                        <p:cTn id="37" dur="500" fill="hold"/>
                                        <p:tgtEl>
                                          <p:spTgt spid="18510"/>
                                        </p:tgtEl>
                                        <p:attrNameLst>
                                          <p:attrName>ppt_x</p:attrName>
                                        </p:attrNameLst>
                                      </p:cBhvr>
                                      <p:tavLst>
                                        <p:tav tm="0">
                                          <p:val>
                                            <p:strVal val="#ppt_x"/>
                                          </p:val>
                                        </p:tav>
                                        <p:tav tm="100000">
                                          <p:val>
                                            <p:strVal val="#ppt_x"/>
                                          </p:val>
                                        </p:tav>
                                      </p:tavLst>
                                    </p:anim>
                                    <p:anim calcmode="lin" valueType="num">
                                      <p:cBhvr additive="base">
                                        <p:cTn id="38" dur="500" fill="hold"/>
                                        <p:tgtEl>
                                          <p:spTgt spid="18510"/>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511"/>
                                        </p:tgtEl>
                                        <p:attrNameLst>
                                          <p:attrName>style.visibility</p:attrName>
                                        </p:attrNameLst>
                                      </p:cBhvr>
                                      <p:to>
                                        <p:strVal val="visible"/>
                                      </p:to>
                                    </p:set>
                                    <p:anim calcmode="lin" valueType="num">
                                      <p:cBhvr additive="base">
                                        <p:cTn id="43" dur="500" fill="hold"/>
                                        <p:tgtEl>
                                          <p:spTgt spid="18511"/>
                                        </p:tgtEl>
                                        <p:attrNameLst>
                                          <p:attrName>ppt_x</p:attrName>
                                        </p:attrNameLst>
                                      </p:cBhvr>
                                      <p:tavLst>
                                        <p:tav tm="0">
                                          <p:val>
                                            <p:strVal val="#ppt_x"/>
                                          </p:val>
                                        </p:tav>
                                        <p:tav tm="100000">
                                          <p:val>
                                            <p:strVal val="#ppt_x"/>
                                          </p:val>
                                        </p:tav>
                                      </p:tavLst>
                                    </p:anim>
                                    <p:anim calcmode="lin" valueType="num">
                                      <p:cBhvr additive="base">
                                        <p:cTn id="44" dur="500" fill="hold"/>
                                        <p:tgtEl>
                                          <p:spTgt spid="18511"/>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8512">
                                            <p:txEl>
                                              <p:pRg st="0" end="0"/>
                                            </p:txEl>
                                          </p:spTgt>
                                        </p:tgtEl>
                                        <p:attrNameLst>
                                          <p:attrName>style.visibility</p:attrName>
                                        </p:attrNameLst>
                                      </p:cBhvr>
                                      <p:to>
                                        <p:strVal val="visible"/>
                                      </p:to>
                                    </p:set>
                                    <p:anim calcmode="lin" valueType="num">
                                      <p:cBhvr additive="base">
                                        <p:cTn id="49" dur="500" fill="hold"/>
                                        <p:tgtEl>
                                          <p:spTgt spid="18512">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5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513"/>
                                        </p:tgtEl>
                                        <p:attrNameLst>
                                          <p:attrName>style.visibility</p:attrName>
                                        </p:attrNameLst>
                                      </p:cBhvr>
                                      <p:to>
                                        <p:strVal val="visible"/>
                                      </p:to>
                                    </p:set>
                                    <p:anim calcmode="lin" valueType="num">
                                      <p:cBhvr additive="base">
                                        <p:cTn id="55" dur="500" fill="hold"/>
                                        <p:tgtEl>
                                          <p:spTgt spid="18513"/>
                                        </p:tgtEl>
                                        <p:attrNameLst>
                                          <p:attrName>ppt_x</p:attrName>
                                        </p:attrNameLst>
                                      </p:cBhvr>
                                      <p:tavLst>
                                        <p:tav tm="0">
                                          <p:val>
                                            <p:strVal val="#ppt_x"/>
                                          </p:val>
                                        </p:tav>
                                        <p:tav tm="100000">
                                          <p:val>
                                            <p:strVal val="#ppt_x"/>
                                          </p:val>
                                        </p:tav>
                                      </p:tavLst>
                                    </p:anim>
                                    <p:anim calcmode="lin" valueType="num">
                                      <p:cBhvr additive="base">
                                        <p:cTn id="56" dur="500" fill="hold"/>
                                        <p:tgtEl>
                                          <p:spTgt spid="18513"/>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514"/>
                                        </p:tgtEl>
                                        <p:attrNameLst>
                                          <p:attrName>style.visibility</p:attrName>
                                        </p:attrNameLst>
                                      </p:cBhvr>
                                      <p:to>
                                        <p:strVal val="visible"/>
                                      </p:to>
                                    </p:set>
                                    <p:anim calcmode="lin" valueType="num">
                                      <p:cBhvr additive="base">
                                        <p:cTn id="61" dur="500" fill="hold"/>
                                        <p:tgtEl>
                                          <p:spTgt spid="18514"/>
                                        </p:tgtEl>
                                        <p:attrNameLst>
                                          <p:attrName>ppt_x</p:attrName>
                                        </p:attrNameLst>
                                      </p:cBhvr>
                                      <p:tavLst>
                                        <p:tav tm="0">
                                          <p:val>
                                            <p:strVal val="#ppt_x"/>
                                          </p:val>
                                        </p:tav>
                                        <p:tav tm="100000">
                                          <p:val>
                                            <p:strVal val="#ppt_x"/>
                                          </p:val>
                                        </p:tav>
                                      </p:tavLst>
                                    </p:anim>
                                    <p:anim calcmode="lin" valueType="num">
                                      <p:cBhvr additive="base">
                                        <p:cTn id="62" dur="500" fill="hold"/>
                                        <p:tgtEl>
                                          <p:spTgt spid="18514"/>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516"/>
                                        </p:tgtEl>
                                        <p:attrNameLst>
                                          <p:attrName>style.visibility</p:attrName>
                                        </p:attrNameLst>
                                      </p:cBhvr>
                                      <p:to>
                                        <p:strVal val="visible"/>
                                      </p:to>
                                    </p:set>
                                    <p:anim calcmode="lin" valueType="num">
                                      <p:cBhvr additive="base">
                                        <p:cTn id="67" dur="500" fill="hold"/>
                                        <p:tgtEl>
                                          <p:spTgt spid="18516"/>
                                        </p:tgtEl>
                                        <p:attrNameLst>
                                          <p:attrName>ppt_x</p:attrName>
                                        </p:attrNameLst>
                                      </p:cBhvr>
                                      <p:tavLst>
                                        <p:tav tm="0">
                                          <p:val>
                                            <p:strVal val="#ppt_x"/>
                                          </p:val>
                                        </p:tav>
                                        <p:tav tm="100000">
                                          <p:val>
                                            <p:strVal val="#ppt_x"/>
                                          </p:val>
                                        </p:tav>
                                      </p:tavLst>
                                    </p:anim>
                                    <p:anim calcmode="lin" valueType="num">
                                      <p:cBhvr additive="base">
                                        <p:cTn id="68" dur="500" fill="hold"/>
                                        <p:tgtEl>
                                          <p:spTgt spid="18516"/>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518"/>
                                        </p:tgtEl>
                                        <p:attrNameLst>
                                          <p:attrName>style.visibility</p:attrName>
                                        </p:attrNameLst>
                                      </p:cBhvr>
                                      <p:to>
                                        <p:strVal val="visible"/>
                                      </p:to>
                                    </p:set>
                                    <p:anim calcmode="lin" valueType="num">
                                      <p:cBhvr additive="base">
                                        <p:cTn id="73" dur="500" fill="hold"/>
                                        <p:tgtEl>
                                          <p:spTgt spid="18518"/>
                                        </p:tgtEl>
                                        <p:attrNameLst>
                                          <p:attrName>ppt_x</p:attrName>
                                        </p:attrNameLst>
                                      </p:cBhvr>
                                      <p:tavLst>
                                        <p:tav tm="0">
                                          <p:val>
                                            <p:strVal val="#ppt_x"/>
                                          </p:val>
                                        </p:tav>
                                        <p:tav tm="100000">
                                          <p:val>
                                            <p:strVal val="#ppt_x"/>
                                          </p:val>
                                        </p:tav>
                                      </p:tavLst>
                                    </p:anim>
                                    <p:anim calcmode="lin" valueType="num">
                                      <p:cBhvr additive="base">
                                        <p:cTn id="74" dur="500" fill="hold"/>
                                        <p:tgtEl>
                                          <p:spTgt spid="18518"/>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519"/>
                                        </p:tgtEl>
                                        <p:attrNameLst>
                                          <p:attrName>style.visibility</p:attrName>
                                        </p:attrNameLst>
                                      </p:cBhvr>
                                      <p:to>
                                        <p:strVal val="visible"/>
                                      </p:to>
                                    </p:set>
                                    <p:anim calcmode="lin" valueType="num">
                                      <p:cBhvr additive="base">
                                        <p:cTn id="79" dur="500" fill="hold"/>
                                        <p:tgtEl>
                                          <p:spTgt spid="18519"/>
                                        </p:tgtEl>
                                        <p:attrNameLst>
                                          <p:attrName>ppt_x</p:attrName>
                                        </p:attrNameLst>
                                      </p:cBhvr>
                                      <p:tavLst>
                                        <p:tav tm="0">
                                          <p:val>
                                            <p:strVal val="#ppt_x"/>
                                          </p:val>
                                        </p:tav>
                                        <p:tav tm="100000">
                                          <p:val>
                                            <p:strVal val="#ppt_x"/>
                                          </p:val>
                                        </p:tav>
                                      </p:tavLst>
                                    </p:anim>
                                    <p:anim calcmode="lin" valueType="num">
                                      <p:cBhvr additive="base">
                                        <p:cTn id="80" dur="500" fill="hold"/>
                                        <p:tgtEl>
                                          <p:spTgt spid="185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06" grpId="0"/>
      <p:bldP spid="18507" grpId="0"/>
      <p:bldP spid="18508" grpId="0"/>
      <p:bldP spid="18509" grpId="0"/>
      <p:bldP spid="18510" grpId="0"/>
      <p:bldP spid="18511" grpId="0"/>
      <p:bldP spid="18513" grpId="0"/>
      <p:bldP spid="18514" grpId="0"/>
      <p:bldP spid="18516" grpId="0" animBg="1"/>
      <p:bldP spid="18518" grpId="0"/>
      <p:bldP spid="185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otDefined 2"/>
          <p:cNvSpPr>
            <a:spLocks noGrp="1" noChangeArrowheads="1"/>
          </p:cNvSpPr>
          <p:nvPr>
            <p:ph type="title"/>
          </p:nvPr>
        </p:nvSpPr>
        <p:spPr bwMode="auto">
          <a:xfrm>
            <a:off x="685800" y="260648"/>
            <a:ext cx="7486600" cy="882352"/>
          </a:xfrm>
          <a:solidFill>
            <a:schemeClr val="bg1">
              <a:lumMod val="60000"/>
              <a:lumOff val="40000"/>
            </a:schemeClr>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b="1" dirty="0" smtClean="0">
                <a:solidFill>
                  <a:srgbClr val="FF0000"/>
                </a:solidFill>
                <a:latin typeface="Arial" pitchFamily="34" charset="0"/>
                <a:cs typeface="Arial" pitchFamily="34" charset="0"/>
              </a:rPr>
              <a:t>2. </a:t>
            </a:r>
            <a:r>
              <a:rPr b="1" dirty="0" err="1" smtClean="0">
                <a:solidFill>
                  <a:srgbClr val="FF0000"/>
                </a:solidFill>
                <a:latin typeface="Arial" pitchFamily="34" charset="0"/>
                <a:cs typeface="Arial" pitchFamily="34" charset="0"/>
              </a:rPr>
              <a:t>Pendekatan</a:t>
            </a:r>
            <a:r>
              <a:rPr b="1" dirty="0" smtClean="0">
                <a:solidFill>
                  <a:srgbClr val="FF0000"/>
                </a:solidFill>
                <a:latin typeface="Arial" pitchFamily="34" charset="0"/>
                <a:cs typeface="Arial" pitchFamily="34" charset="0"/>
              </a:rPr>
              <a:t> </a:t>
            </a:r>
            <a:r>
              <a:rPr b="1" dirty="0" err="1" smtClean="0">
                <a:solidFill>
                  <a:srgbClr val="FF0000"/>
                </a:solidFill>
                <a:latin typeface="Arial" pitchFamily="34" charset="0"/>
                <a:cs typeface="Arial" pitchFamily="34" charset="0"/>
              </a:rPr>
              <a:t>Pendapatan</a:t>
            </a:r>
            <a:endParaRPr b="1" dirty="0" smtClean="0">
              <a:solidFill>
                <a:srgbClr val="000000"/>
              </a:solidFill>
              <a:latin typeface="Arial" pitchFamily="34" charset="0"/>
              <a:cs typeface="Arial" pitchFamily="34" charset="0"/>
            </a:endParaRPr>
          </a:p>
        </p:txBody>
      </p:sp>
      <p:sp>
        <p:nvSpPr>
          <p:cNvPr id="9219" name="NotDefined 3"/>
          <p:cNvSpPr>
            <a:spLocks noGrp="1" noChangeArrowheads="1"/>
          </p:cNvSpPr>
          <p:nvPr>
            <p:ph idx="1"/>
          </p:nvPr>
        </p:nvSpPr>
        <p:spPr bwMode="auto">
          <a:xfrm>
            <a:off x="685800" y="1618456"/>
            <a:ext cx="7467600" cy="41148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80000"/>
              </a:lnSpc>
              <a:buSzPct val="100000"/>
            </a:pPr>
            <a:r>
              <a:rPr sz="2800" dirty="0" err="1" smtClean="0"/>
              <a:t>Menghitung</a:t>
            </a:r>
            <a:r>
              <a:rPr sz="2800" dirty="0" smtClean="0">
                <a:solidFill>
                  <a:srgbClr val="000000"/>
                </a:solidFill>
              </a:rPr>
              <a:t> </a:t>
            </a:r>
            <a:r>
              <a:rPr sz="2800" b="1" u="sng" dirty="0" err="1" smtClean="0">
                <a:solidFill>
                  <a:srgbClr val="FF99CC"/>
                </a:solidFill>
              </a:rPr>
              <a:t>jumlah</a:t>
            </a:r>
            <a:r>
              <a:rPr sz="2800" b="1" u="sng" dirty="0" smtClean="0">
                <a:solidFill>
                  <a:srgbClr val="FF99CC"/>
                </a:solidFill>
              </a:rPr>
              <a:t> </a:t>
            </a:r>
            <a:r>
              <a:rPr sz="2800" b="1" u="sng" dirty="0" err="1" smtClean="0">
                <a:solidFill>
                  <a:srgbClr val="FF99CC"/>
                </a:solidFill>
              </a:rPr>
              <a:t>nilai</a:t>
            </a:r>
            <a:r>
              <a:rPr sz="2800" b="1" u="sng" dirty="0" smtClean="0">
                <a:solidFill>
                  <a:srgbClr val="FF99CC"/>
                </a:solidFill>
              </a:rPr>
              <a:t> </a:t>
            </a:r>
            <a:r>
              <a:rPr sz="2800" b="1" u="sng" dirty="0" err="1" smtClean="0">
                <a:solidFill>
                  <a:srgbClr val="FF99CC"/>
                </a:solidFill>
              </a:rPr>
              <a:t>pendapatan</a:t>
            </a:r>
            <a:r>
              <a:rPr sz="2800" b="1" u="sng" dirty="0" smtClean="0">
                <a:solidFill>
                  <a:srgbClr val="FF99CC"/>
                </a:solidFill>
              </a:rPr>
              <a:t> / </a:t>
            </a:r>
            <a:r>
              <a:rPr sz="2800" b="1" u="sng" dirty="0" err="1" smtClean="0">
                <a:solidFill>
                  <a:srgbClr val="FF99CC"/>
                </a:solidFill>
              </a:rPr>
              <a:t>balas</a:t>
            </a:r>
            <a:r>
              <a:rPr sz="2800" b="1" u="sng" dirty="0" smtClean="0">
                <a:solidFill>
                  <a:srgbClr val="FF99CC"/>
                </a:solidFill>
              </a:rPr>
              <a:t> </a:t>
            </a:r>
            <a:r>
              <a:rPr sz="2800" b="1" u="sng" dirty="0" err="1" smtClean="0">
                <a:solidFill>
                  <a:srgbClr val="FF99CC"/>
                </a:solidFill>
              </a:rPr>
              <a:t>jasa</a:t>
            </a:r>
            <a:r>
              <a:rPr sz="2800" b="1" u="sng" dirty="0" smtClean="0">
                <a:solidFill>
                  <a:srgbClr val="FF99CC"/>
                </a:solidFill>
              </a:rPr>
              <a:t> yang </a:t>
            </a:r>
            <a:r>
              <a:rPr sz="2800" b="1" u="sng" dirty="0" err="1" smtClean="0">
                <a:solidFill>
                  <a:srgbClr val="FF99CC"/>
                </a:solidFill>
              </a:rPr>
              <a:t>diterima</a:t>
            </a:r>
            <a:r>
              <a:rPr sz="2800" b="1" u="sng" dirty="0" smtClean="0">
                <a:solidFill>
                  <a:srgbClr val="FF99CC"/>
                </a:solidFill>
              </a:rPr>
              <a:t> </a:t>
            </a:r>
            <a:r>
              <a:rPr sz="2800" b="1" u="sng" dirty="0" err="1" smtClean="0">
                <a:solidFill>
                  <a:srgbClr val="FF99CC"/>
                </a:solidFill>
              </a:rPr>
              <a:t>oleh</a:t>
            </a:r>
            <a:r>
              <a:rPr sz="2800" b="1" u="sng" dirty="0" smtClean="0">
                <a:solidFill>
                  <a:srgbClr val="FF99CC"/>
                </a:solidFill>
              </a:rPr>
              <a:t> </a:t>
            </a:r>
            <a:r>
              <a:rPr sz="2800" b="1" u="sng" dirty="0" err="1" smtClean="0">
                <a:solidFill>
                  <a:srgbClr val="FF99CC"/>
                </a:solidFill>
              </a:rPr>
              <a:t>faktor-faktor</a:t>
            </a:r>
            <a:r>
              <a:rPr sz="2800" b="1" u="sng" dirty="0" smtClean="0">
                <a:solidFill>
                  <a:srgbClr val="FF99CC"/>
                </a:solidFill>
              </a:rPr>
              <a:t> </a:t>
            </a:r>
            <a:r>
              <a:rPr sz="2800" b="1" u="sng" dirty="0" err="1" smtClean="0">
                <a:solidFill>
                  <a:srgbClr val="FF99CC"/>
                </a:solidFill>
              </a:rPr>
              <a:t>produksi</a:t>
            </a:r>
            <a:r>
              <a:rPr sz="2800" dirty="0" smtClean="0">
                <a:solidFill>
                  <a:srgbClr val="FF99CC"/>
                </a:solidFill>
              </a:rPr>
              <a:t> </a:t>
            </a:r>
            <a:r>
              <a:rPr sz="2800" dirty="0" err="1" smtClean="0"/>
              <a:t>untuk</a:t>
            </a:r>
            <a:r>
              <a:rPr sz="2800" dirty="0" smtClean="0"/>
              <a:t> </a:t>
            </a:r>
            <a:r>
              <a:rPr sz="2800" dirty="0" err="1" smtClean="0"/>
              <a:t>menghasilkan</a:t>
            </a:r>
            <a:r>
              <a:rPr sz="2800" dirty="0" smtClean="0"/>
              <a:t> </a:t>
            </a:r>
            <a:r>
              <a:rPr sz="2800" dirty="0" err="1" smtClean="0"/>
              <a:t>barang</a:t>
            </a:r>
            <a:r>
              <a:rPr sz="2800" dirty="0" smtClean="0"/>
              <a:t> </a:t>
            </a:r>
            <a:r>
              <a:rPr sz="2800" dirty="0" err="1" smtClean="0"/>
              <a:t>dan</a:t>
            </a:r>
            <a:r>
              <a:rPr sz="2800" dirty="0" smtClean="0"/>
              <a:t> </a:t>
            </a:r>
            <a:r>
              <a:rPr sz="2800" dirty="0" err="1" smtClean="0"/>
              <a:t>jasa</a:t>
            </a:r>
            <a:r>
              <a:rPr sz="2800" dirty="0" smtClean="0"/>
              <a:t> </a:t>
            </a:r>
            <a:r>
              <a:rPr sz="2800" dirty="0" err="1" smtClean="0"/>
              <a:t>dalam</a:t>
            </a:r>
            <a:r>
              <a:rPr sz="2800" dirty="0" smtClean="0"/>
              <a:t> </a:t>
            </a:r>
            <a:r>
              <a:rPr sz="2800" dirty="0" err="1" smtClean="0"/>
              <a:t>perekonomian</a:t>
            </a:r>
            <a:r>
              <a:rPr sz="2800" dirty="0" smtClean="0"/>
              <a:t> </a:t>
            </a:r>
            <a:r>
              <a:rPr sz="2800" dirty="0" err="1" smtClean="0"/>
              <a:t>suatu</a:t>
            </a:r>
            <a:r>
              <a:rPr sz="2800" dirty="0" smtClean="0"/>
              <a:t> </a:t>
            </a:r>
            <a:r>
              <a:rPr sz="2800" dirty="0" err="1" smtClean="0"/>
              <a:t>negara</a:t>
            </a:r>
            <a:r>
              <a:rPr sz="2800" dirty="0" smtClean="0"/>
              <a:t> </a:t>
            </a:r>
            <a:r>
              <a:rPr sz="2800" dirty="0" err="1" smtClean="0"/>
              <a:t>selama</a:t>
            </a:r>
            <a:r>
              <a:rPr sz="2800" dirty="0" smtClean="0"/>
              <a:t> </a:t>
            </a:r>
            <a:r>
              <a:rPr sz="2800" dirty="0" err="1" smtClean="0"/>
              <a:t>satu</a:t>
            </a:r>
            <a:r>
              <a:rPr sz="2800" dirty="0" smtClean="0"/>
              <a:t> </a:t>
            </a:r>
            <a:r>
              <a:rPr sz="2800" dirty="0" err="1" smtClean="0"/>
              <a:t>tahun</a:t>
            </a:r>
            <a:endParaRPr sz="2800" dirty="0" smtClean="0"/>
          </a:p>
          <a:p>
            <a:pPr>
              <a:lnSpc>
                <a:spcPct val="80000"/>
              </a:lnSpc>
              <a:buSzPct val="100000"/>
            </a:pPr>
            <a:r>
              <a:rPr sz="2800" dirty="0" err="1" smtClean="0"/>
              <a:t>Pendapatan</a:t>
            </a:r>
            <a:r>
              <a:rPr sz="2800" dirty="0" smtClean="0"/>
              <a:t> </a:t>
            </a:r>
            <a:r>
              <a:rPr sz="2800" dirty="0" err="1" smtClean="0"/>
              <a:t>tersebut</a:t>
            </a:r>
            <a:r>
              <a:rPr sz="2800" dirty="0" smtClean="0"/>
              <a:t> </a:t>
            </a:r>
            <a:r>
              <a:rPr sz="2800" dirty="0" err="1" smtClean="0"/>
              <a:t>berupa</a:t>
            </a:r>
            <a:r>
              <a:rPr sz="2800" dirty="0" smtClean="0"/>
              <a:t> </a:t>
            </a:r>
            <a:r>
              <a:rPr sz="2800" dirty="0" err="1" smtClean="0"/>
              <a:t>sewa</a:t>
            </a:r>
            <a:r>
              <a:rPr sz="2800" dirty="0" smtClean="0"/>
              <a:t>, </a:t>
            </a:r>
            <a:r>
              <a:rPr sz="2800" dirty="0" err="1" smtClean="0"/>
              <a:t>upah</a:t>
            </a:r>
            <a:r>
              <a:rPr sz="2800" dirty="0" smtClean="0"/>
              <a:t>/</a:t>
            </a:r>
            <a:r>
              <a:rPr sz="2800" dirty="0" err="1" smtClean="0"/>
              <a:t>gaji</a:t>
            </a:r>
            <a:r>
              <a:rPr sz="2800" dirty="0" smtClean="0"/>
              <a:t>, </a:t>
            </a:r>
            <a:r>
              <a:rPr sz="2800" dirty="0" err="1" smtClean="0"/>
              <a:t>bunga</a:t>
            </a:r>
            <a:r>
              <a:rPr sz="2800" dirty="0" smtClean="0"/>
              <a:t> </a:t>
            </a:r>
            <a:r>
              <a:rPr sz="2800" dirty="0" err="1" smtClean="0"/>
              <a:t>dan</a:t>
            </a:r>
            <a:r>
              <a:rPr sz="2800" dirty="0" smtClean="0"/>
              <a:t> </a:t>
            </a:r>
            <a:r>
              <a:rPr sz="2800" dirty="0" err="1" smtClean="0"/>
              <a:t>laba</a:t>
            </a:r>
            <a:r>
              <a:rPr sz="2800" dirty="0" smtClean="0"/>
              <a:t> </a:t>
            </a:r>
            <a:r>
              <a:rPr sz="2800" dirty="0" err="1" smtClean="0"/>
              <a:t>usaha</a:t>
            </a:r>
            <a:r>
              <a:rPr sz="2800" dirty="0" smtClean="0"/>
              <a:t>/ </a:t>
            </a:r>
            <a:r>
              <a:rPr sz="2800" dirty="0" err="1" smtClean="0"/>
              <a:t>keuntungan</a:t>
            </a:r>
            <a:endParaRPr sz="2800" dirty="0" smtClean="0"/>
          </a:p>
          <a:p>
            <a:pPr>
              <a:lnSpc>
                <a:spcPct val="80000"/>
              </a:lnSpc>
              <a:buSzPct val="100000"/>
            </a:pPr>
            <a:r>
              <a:rPr sz="2800" dirty="0" smtClean="0"/>
              <a:t>Di Indonesia </a:t>
            </a:r>
            <a:r>
              <a:rPr sz="2800" dirty="0" err="1" smtClean="0"/>
              <a:t>metode</a:t>
            </a:r>
            <a:r>
              <a:rPr sz="2800" dirty="0" smtClean="0"/>
              <a:t> </a:t>
            </a:r>
            <a:r>
              <a:rPr sz="2800" dirty="0" err="1" smtClean="0"/>
              <a:t>pendapatan</a:t>
            </a:r>
            <a:r>
              <a:rPr sz="2800" dirty="0" smtClean="0"/>
              <a:t> </a:t>
            </a:r>
            <a:r>
              <a:rPr sz="2800" dirty="0" err="1" smtClean="0"/>
              <a:t>ini</a:t>
            </a:r>
            <a:r>
              <a:rPr sz="2800" dirty="0" smtClean="0">
                <a:solidFill>
                  <a:srgbClr val="000000"/>
                </a:solidFill>
              </a:rPr>
              <a:t> </a:t>
            </a:r>
            <a:r>
              <a:rPr sz="2800" u="sng" dirty="0" err="1" smtClean="0">
                <a:solidFill>
                  <a:srgbClr val="FFFF00"/>
                </a:solidFill>
              </a:rPr>
              <a:t>tidak</a:t>
            </a:r>
            <a:r>
              <a:rPr sz="2800" u="sng" dirty="0" smtClean="0">
                <a:solidFill>
                  <a:srgbClr val="FFFF00"/>
                </a:solidFill>
              </a:rPr>
              <a:t> </a:t>
            </a:r>
            <a:r>
              <a:rPr sz="2800" u="sng" dirty="0" err="1" smtClean="0">
                <a:solidFill>
                  <a:srgbClr val="FFFF00"/>
                </a:solidFill>
              </a:rPr>
              <a:t>dilakukan</a:t>
            </a:r>
            <a:r>
              <a:rPr sz="2800" dirty="0" smtClean="0">
                <a:solidFill>
                  <a:srgbClr val="FFFF00"/>
                </a:solidFill>
              </a:rPr>
              <a:t> </a:t>
            </a:r>
            <a:r>
              <a:rPr sz="2800" dirty="0" err="1" smtClean="0"/>
              <a:t>karena</a:t>
            </a:r>
            <a:r>
              <a:rPr sz="2800" dirty="0" smtClean="0"/>
              <a:t> </a:t>
            </a:r>
            <a:r>
              <a:rPr sz="2800" dirty="0" err="1" smtClean="0"/>
              <a:t>sulit</a:t>
            </a:r>
            <a:r>
              <a:rPr sz="2800" dirty="0" smtClean="0"/>
              <a:t> </a:t>
            </a:r>
            <a:r>
              <a:rPr sz="2800" dirty="0" err="1" smtClean="0"/>
              <a:t>memperoleh</a:t>
            </a:r>
            <a:r>
              <a:rPr sz="2800" dirty="0" smtClean="0"/>
              <a:t> data yang </a:t>
            </a:r>
            <a:r>
              <a:rPr sz="2800" dirty="0" err="1" smtClean="0"/>
              <a:t>sebenarnya</a:t>
            </a:r>
            <a:r>
              <a:rPr sz="2800" dirty="0" smtClean="0"/>
              <a:t>. </a:t>
            </a:r>
          </a:p>
        </p:txBody>
      </p:sp>
      <p:sp>
        <p:nvSpPr>
          <p:cNvPr id="5" name="Rectangle 7"/>
          <p:cNvSpPr>
            <a:spLocks noGrp="1"/>
          </p:cNvSpPr>
          <p:nvPr>
            <p:ph type="sldNum" sz="quarter" idx="12"/>
          </p:nvPr>
        </p:nvSpPr>
        <p:spPr>
          <a:ln/>
        </p:spPr>
        <p:txBody>
          <a:bodyPr/>
          <a:lstStyle/>
          <a:p>
            <a:fld id="{C99A4A96-FCE4-49C2-AA06-09F237DC4B6F}" type="slidenum">
              <a:rPr lang="en-US"/>
              <a:pPr/>
              <a:t>17</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4241520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7"/>
          <p:cNvSpPr>
            <a:spLocks noGrp="1"/>
          </p:cNvSpPr>
          <p:nvPr>
            <p:ph type="sldNum" sz="quarter" idx="12"/>
          </p:nvPr>
        </p:nvSpPr>
        <p:spPr>
          <a:ln/>
        </p:spPr>
        <p:txBody>
          <a:bodyPr/>
          <a:lstStyle/>
          <a:p>
            <a:fld id="{D844C11F-EA1B-4B77-B631-A8961E140C72}" type="slidenum">
              <a:rPr lang="en-US"/>
              <a:pPr/>
              <a:t>18</a:t>
            </a:fld>
            <a:endParaRPr lang="en-US"/>
          </a:p>
        </p:txBody>
      </p:sp>
      <p:graphicFrame>
        <p:nvGraphicFramePr>
          <p:cNvPr id="10243" name="Table 40"/>
          <p:cNvGraphicFramePr>
            <a:graphicFrameLocks noGrp="1"/>
          </p:cNvGraphicFramePr>
          <p:nvPr>
            <p:ph type="tbl" idx="4294967295"/>
            <p:extLst>
              <p:ext uri="{D42A27DB-BD31-4B8C-83A1-F6EECF244321}">
                <p14:modId xmlns:p14="http://schemas.microsoft.com/office/powerpoint/2010/main" val="3263000778"/>
              </p:ext>
            </p:extLst>
          </p:nvPr>
        </p:nvGraphicFramePr>
        <p:xfrm>
          <a:off x="776808" y="1905000"/>
          <a:ext cx="7467600" cy="3339466"/>
        </p:xfrm>
        <a:graphic>
          <a:graphicData uri="http://schemas.openxmlformats.org/drawingml/2006/table">
            <a:tbl>
              <a:tblPr>
                <a:tableStyleId>{775DCB02-9BB8-47FD-8907-85C794F793BA}</a:tableStyleId>
              </a:tblPr>
              <a:tblGrid>
                <a:gridCol w="4155232"/>
                <a:gridCol w="3312368"/>
              </a:tblGrid>
              <a:tr h="522288">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000" u="sng" strike="noStrike" cap="none" normalizeH="0" baseline="0" dirty="0" err="1" smtClean="0">
                          <a:ln>
                            <a:noFill/>
                          </a:ln>
                          <a:effectLst/>
                        </a:rPr>
                        <a:t>Pendapatan</a:t>
                      </a:r>
                      <a:r>
                        <a:rPr kumimoji="0" lang="en-US" sz="2000" u="sng" strike="noStrike" cap="none" normalizeH="0" baseline="0" dirty="0" smtClean="0">
                          <a:ln>
                            <a:noFill/>
                          </a:ln>
                          <a:effectLst/>
                        </a:rPr>
                        <a:t> </a:t>
                      </a:r>
                      <a:r>
                        <a:rPr kumimoji="0" lang="en-US" sz="2000" u="sng" strike="noStrike" cap="none" normalizeH="0" baseline="0" dirty="0" err="1" smtClean="0">
                          <a:ln>
                            <a:noFill/>
                          </a:ln>
                          <a:effectLst/>
                        </a:rPr>
                        <a:t>dari</a:t>
                      </a:r>
                      <a:endParaRPr kumimoji="0" lang="en-US" sz="2000" b="1" i="0" u="sng" strike="noStrike" cap="none" normalizeH="0" baseline="0" dirty="0" smtClean="0">
                        <a:ln>
                          <a:noFill/>
                        </a:ln>
                        <a:solidFill>
                          <a:srgbClr val="0033CC"/>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2000" u="sng" strike="noStrike" cap="none" normalizeH="0" baseline="0" smtClean="0">
                          <a:ln>
                            <a:noFill/>
                          </a:ln>
                          <a:effectLst/>
                        </a:rPr>
                        <a:t>Nilai (miliar rupiah)</a:t>
                      </a:r>
                      <a:endParaRPr kumimoji="0" lang="en-US" sz="2000" b="1" i="0" u="sng" strike="noStrike" cap="none" normalizeH="0" baseline="0" smtClean="0">
                        <a:ln>
                          <a:noFill/>
                        </a:ln>
                        <a:solidFill>
                          <a:srgbClr val="0033CC"/>
                        </a:solidFill>
                        <a:effectLst/>
                        <a:latin typeface="Comic Sans MS" pitchFamily="66" charset="0"/>
                        <a:cs typeface="Arial" charset="0"/>
                      </a:endParaRPr>
                    </a:p>
                  </a:txBody>
                  <a:tcPr horzOverflow="overflow"/>
                </a:tc>
              </a:tr>
              <a:tr h="46831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dirty="0" smtClean="0">
                        <a:ln>
                          <a:noFill/>
                        </a:ln>
                        <a:solidFill>
                          <a:srgbClr val="000000"/>
                        </a:solidFill>
                        <a:effectLst/>
                        <a:latin typeface="Comic Sans MS" pitchFamily="66" charset="0"/>
                        <a:cs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r>
              <a:tr h="58102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0"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1" i="0" u="none" strike="noStrike" cap="none" normalizeH="0" baseline="0" smtClean="0">
                        <a:ln>
                          <a:noFill/>
                        </a:ln>
                        <a:solidFill>
                          <a:srgbClr val="000000"/>
                        </a:solidFill>
                        <a:effectLst/>
                        <a:latin typeface="Comic Sans MS" pitchFamily="66" charset="0"/>
                        <a:cs typeface="Arial" charset="0"/>
                      </a:endParaRPr>
                    </a:p>
                  </a:txBody>
                  <a:tcPr horzOverflow="overflow"/>
                </a:tc>
              </a:tr>
              <a:tr h="180975">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1" i="0" u="none" strike="noStrike" cap="none" normalizeH="0" baseline="0" dirty="0" smtClean="0">
                        <a:ln>
                          <a:noFill/>
                        </a:ln>
                        <a:solidFill>
                          <a:srgbClr val="FF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2000" b="1" i="0" u="none" strike="noStrike" cap="none" normalizeH="0" baseline="0" dirty="0" smtClean="0">
                        <a:ln>
                          <a:noFill/>
                        </a:ln>
                        <a:solidFill>
                          <a:srgbClr val="FF0000"/>
                        </a:solidFill>
                        <a:effectLst/>
                        <a:latin typeface="Comic Sans MS" pitchFamily="66" charset="0"/>
                        <a:cs typeface="Arial" charset="0"/>
                      </a:endParaRPr>
                    </a:p>
                  </a:txBody>
                  <a:tcPr horzOverflow="overflow"/>
                </a:tc>
              </a:tr>
            </a:tbl>
          </a:graphicData>
        </a:graphic>
      </p:graphicFrame>
      <p:sp>
        <p:nvSpPr>
          <p:cNvPr id="136237" name="Rectangle 29"/>
          <p:cNvSpPr txBox="1"/>
          <p:nvPr/>
        </p:nvSpPr>
        <p:spPr>
          <a:xfrm>
            <a:off x="746125" y="2455863"/>
            <a:ext cx="1789113"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dirty="0" err="1">
                <a:ln w="9525" cap="flat" cmpd="sng" algn="ctr">
                  <a:noFill/>
                  <a:prstDash val="solid"/>
                  <a:round/>
                  <a:headEnd type="none" w="med" len="med"/>
                  <a:tailEnd type="none" w="med" len="med"/>
                </a:ln>
                <a:solidFill>
                  <a:srgbClr val="000000"/>
                </a:solidFill>
                <a:latin typeface="Comic Sans MS" pitchFamily="66" charset="0"/>
              </a:rPr>
              <a:t>Upah</a:t>
            </a:r>
            <a:r>
              <a:rPr sz="2000" dirty="0">
                <a:ln w="9525" cap="flat" cmpd="sng" algn="ctr">
                  <a:noFill/>
                  <a:prstDash val="solid"/>
                  <a:round/>
                  <a:headEnd type="none" w="med" len="med"/>
                  <a:tailEnd type="none" w="med" len="med"/>
                </a:ln>
                <a:solidFill>
                  <a:srgbClr val="000000"/>
                </a:solidFill>
                <a:latin typeface="Comic Sans MS" pitchFamily="66" charset="0"/>
              </a:rPr>
              <a:t> </a:t>
            </a:r>
            <a:r>
              <a:rPr sz="2000" dirty="0" err="1">
                <a:ln w="9525" cap="flat" cmpd="sng" algn="ctr">
                  <a:noFill/>
                  <a:prstDash val="solid"/>
                  <a:round/>
                  <a:headEnd type="none" w="med" len="med"/>
                  <a:tailEnd type="none" w="med" len="med"/>
                </a:ln>
                <a:solidFill>
                  <a:srgbClr val="000000"/>
                </a:solidFill>
                <a:latin typeface="Comic Sans MS" pitchFamily="66" charset="0"/>
              </a:rPr>
              <a:t>dan</a:t>
            </a:r>
            <a:r>
              <a:rPr sz="2000" dirty="0">
                <a:ln w="9525" cap="flat" cmpd="sng" algn="ctr">
                  <a:noFill/>
                  <a:prstDash val="solid"/>
                  <a:round/>
                  <a:headEnd type="none" w="med" len="med"/>
                  <a:tailEnd type="none" w="med" len="med"/>
                </a:ln>
                <a:solidFill>
                  <a:srgbClr val="000000"/>
                </a:solidFill>
                <a:latin typeface="Comic Sans MS" pitchFamily="66" charset="0"/>
              </a:rPr>
              <a:t> </a:t>
            </a:r>
            <a:r>
              <a:rPr sz="2000" dirty="0" err="1">
                <a:ln w="9525" cap="flat" cmpd="sng" algn="ctr">
                  <a:noFill/>
                  <a:prstDash val="solid"/>
                  <a:round/>
                  <a:headEnd type="none" w="med" len="med"/>
                  <a:tailEnd type="none" w="med" len="med"/>
                </a:ln>
                <a:solidFill>
                  <a:srgbClr val="000000"/>
                </a:solidFill>
                <a:latin typeface="Comic Sans MS" pitchFamily="66" charset="0"/>
              </a:rPr>
              <a:t>gaji</a:t>
            </a:r>
            <a:endParaRPr sz="2000" dirty="0">
              <a:latin typeface="Comic Sans MS" pitchFamily="66" charset="0"/>
            </a:endParaRPr>
          </a:p>
        </p:txBody>
      </p:sp>
      <p:sp>
        <p:nvSpPr>
          <p:cNvPr id="136238" name="Rectangle 30"/>
          <p:cNvSpPr txBox="1"/>
          <p:nvPr/>
        </p:nvSpPr>
        <p:spPr>
          <a:xfrm>
            <a:off x="5364708" y="2479675"/>
            <a:ext cx="1079500"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400.000</a:t>
            </a:r>
            <a:endParaRPr dirty="0">
              <a:latin typeface="Comic Sans MS" pitchFamily="66" charset="0"/>
            </a:endParaRPr>
          </a:p>
        </p:txBody>
      </p:sp>
      <p:sp>
        <p:nvSpPr>
          <p:cNvPr id="136239" name="Rectangle 31"/>
          <p:cNvSpPr txBox="1"/>
          <p:nvPr/>
        </p:nvSpPr>
        <p:spPr>
          <a:xfrm>
            <a:off x="822325" y="2913063"/>
            <a:ext cx="1260475"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a:ln w="9525" cap="flat" cmpd="sng" algn="ctr">
                  <a:noFill/>
                  <a:prstDash val="solid"/>
                  <a:round/>
                  <a:headEnd type="none" w="med" len="med"/>
                  <a:tailEnd type="none" w="med" len="med"/>
                </a:ln>
                <a:solidFill>
                  <a:srgbClr val="000000"/>
                </a:solidFill>
                <a:latin typeface="Comic Sans MS" pitchFamily="66" charset="0"/>
              </a:rPr>
              <a:t>S  e  w  a</a:t>
            </a:r>
            <a:endParaRPr sz="2000">
              <a:latin typeface="Comic Sans MS" pitchFamily="66" charset="0"/>
            </a:endParaRPr>
          </a:p>
        </p:txBody>
      </p:sp>
      <p:sp>
        <p:nvSpPr>
          <p:cNvPr id="10272" name="Text Box 30"/>
          <p:cNvSpPr>
            <a:spLocks noChangeArrowheads="1"/>
          </p:cNvSpPr>
          <p:nvPr/>
        </p:nvSpPr>
        <p:spPr bwMode="auto">
          <a:xfrm>
            <a:off x="8289925" y="4132263"/>
            <a:ext cx="18415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endParaRPr lang="id-ID" sz="2000">
              <a:latin typeface="Comic Sans MS" pitchFamily="66" charset="0"/>
            </a:endParaRPr>
          </a:p>
        </p:txBody>
      </p:sp>
      <p:sp>
        <p:nvSpPr>
          <p:cNvPr id="136241" name="Text Box 31"/>
          <p:cNvSpPr txBox="1"/>
          <p:nvPr/>
        </p:nvSpPr>
        <p:spPr>
          <a:xfrm>
            <a:off x="5401220" y="2936875"/>
            <a:ext cx="1042988"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120.000</a:t>
            </a:r>
            <a:endParaRPr dirty="0">
              <a:latin typeface="Comic Sans MS" pitchFamily="66" charset="0"/>
            </a:endParaRPr>
          </a:p>
        </p:txBody>
      </p:sp>
      <p:sp>
        <p:nvSpPr>
          <p:cNvPr id="136242" name="Text Box 32"/>
          <p:cNvSpPr txBox="1"/>
          <p:nvPr/>
        </p:nvSpPr>
        <p:spPr>
          <a:xfrm>
            <a:off x="822325" y="3294063"/>
            <a:ext cx="1179513"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a:ln w="9525" cap="flat" cmpd="sng" algn="ctr">
                  <a:noFill/>
                  <a:prstDash val="solid"/>
                  <a:round/>
                  <a:headEnd type="none" w="med" len="med"/>
                  <a:tailEnd type="none" w="med" len="med"/>
                </a:ln>
                <a:solidFill>
                  <a:srgbClr val="000000"/>
                </a:solidFill>
                <a:latin typeface="Comic Sans MS" pitchFamily="66" charset="0"/>
              </a:rPr>
              <a:t>B u n g a</a:t>
            </a:r>
            <a:endParaRPr sz="2000">
              <a:latin typeface="Comic Sans MS" pitchFamily="66" charset="0"/>
            </a:endParaRPr>
          </a:p>
        </p:txBody>
      </p:sp>
      <p:sp>
        <p:nvSpPr>
          <p:cNvPr id="136243" name="Text Box 33"/>
          <p:cNvSpPr txBox="1"/>
          <p:nvPr/>
        </p:nvSpPr>
        <p:spPr>
          <a:xfrm>
            <a:off x="5364708" y="3394075"/>
            <a:ext cx="1079500"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250.000</a:t>
            </a:r>
            <a:endParaRPr dirty="0">
              <a:latin typeface="Comic Sans MS" pitchFamily="66" charset="0"/>
            </a:endParaRPr>
          </a:p>
        </p:txBody>
      </p:sp>
      <p:sp>
        <p:nvSpPr>
          <p:cNvPr id="136244" name="Text Box 34"/>
          <p:cNvSpPr txBox="1"/>
          <p:nvPr/>
        </p:nvSpPr>
        <p:spPr>
          <a:xfrm>
            <a:off x="838200" y="3733800"/>
            <a:ext cx="1192213"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a:ln w="9525" cap="flat" cmpd="sng" algn="ctr">
                  <a:noFill/>
                  <a:prstDash val="solid"/>
                  <a:round/>
                  <a:headEnd type="none" w="med" len="med"/>
                  <a:tailEnd type="none" w="med" len="med"/>
                </a:ln>
                <a:solidFill>
                  <a:srgbClr val="000000"/>
                </a:solidFill>
                <a:latin typeface="Comic Sans MS" pitchFamily="66" charset="0"/>
              </a:rPr>
              <a:t>L  a  b  a</a:t>
            </a:r>
            <a:endParaRPr sz="2000">
              <a:latin typeface="Comic Sans MS" pitchFamily="66" charset="0"/>
            </a:endParaRPr>
          </a:p>
        </p:txBody>
      </p:sp>
      <p:sp>
        <p:nvSpPr>
          <p:cNvPr id="136245" name="Text Box 35"/>
          <p:cNvSpPr txBox="1"/>
          <p:nvPr/>
        </p:nvSpPr>
        <p:spPr>
          <a:xfrm>
            <a:off x="5377408" y="3810000"/>
            <a:ext cx="1066800" cy="366713"/>
          </a:xfrm>
          <a:prstGeom prst="rect">
            <a:avLst/>
          </a:prstGeom>
          <a:noFill/>
          <a:ln>
            <a:noFill/>
            <a:miter lim="800000"/>
          </a:ln>
        </p:spPr>
        <p:txBody>
          <a:bodyPr>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105.000</a:t>
            </a:r>
            <a:endParaRPr dirty="0">
              <a:latin typeface="Comic Sans MS" pitchFamily="66" charset="0"/>
            </a:endParaRPr>
          </a:p>
        </p:txBody>
      </p:sp>
      <p:sp>
        <p:nvSpPr>
          <p:cNvPr id="136246" name="Text Box 36"/>
          <p:cNvSpPr txBox="1"/>
          <p:nvPr/>
        </p:nvSpPr>
        <p:spPr>
          <a:xfrm>
            <a:off x="822325" y="4208463"/>
            <a:ext cx="2463800"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a:ln w="9525" cap="flat" cmpd="sng" algn="ctr">
                  <a:noFill/>
                  <a:prstDash val="solid"/>
                  <a:round/>
                  <a:headEnd type="none" w="med" len="med"/>
                  <a:tailEnd type="none" w="med" len="med"/>
                </a:ln>
                <a:solidFill>
                  <a:srgbClr val="000000"/>
                </a:solidFill>
                <a:latin typeface="Comic Sans MS" pitchFamily="66" charset="0"/>
              </a:rPr>
              <a:t>Pendapatan Lainnya</a:t>
            </a:r>
            <a:endParaRPr sz="2000">
              <a:latin typeface="Comic Sans MS" pitchFamily="66" charset="0"/>
            </a:endParaRPr>
          </a:p>
        </p:txBody>
      </p:sp>
      <p:sp>
        <p:nvSpPr>
          <p:cNvPr id="136247" name="Text Box 37"/>
          <p:cNvSpPr txBox="1"/>
          <p:nvPr/>
        </p:nvSpPr>
        <p:spPr>
          <a:xfrm>
            <a:off x="5453608" y="4343400"/>
            <a:ext cx="990600" cy="366713"/>
          </a:xfrm>
          <a:prstGeom prst="rect">
            <a:avLst/>
          </a:prstGeom>
          <a:noFill/>
          <a:ln>
            <a:noFill/>
            <a:miter lim="800000"/>
          </a:ln>
        </p:spPr>
        <p:txBody>
          <a:bodyPr>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25.000</a:t>
            </a:r>
            <a:endParaRPr dirty="0">
              <a:latin typeface="Comic Sans MS" pitchFamily="66" charset="0"/>
            </a:endParaRPr>
          </a:p>
        </p:txBody>
      </p:sp>
      <p:sp>
        <p:nvSpPr>
          <p:cNvPr id="136251" name="Rectangle 40"/>
          <p:cNvSpPr txBox="1"/>
          <p:nvPr/>
        </p:nvSpPr>
        <p:spPr>
          <a:xfrm>
            <a:off x="838200" y="4876800"/>
            <a:ext cx="4021832" cy="400110"/>
          </a:xfrm>
          <a:prstGeom prst="rect">
            <a:avLst/>
          </a:prstGeom>
          <a:noFill/>
          <a:ln>
            <a:noFill/>
            <a:miter lim="800000"/>
          </a:ln>
        </p:spPr>
        <p:txBody>
          <a:bodyPr wrap="square">
            <a:spAutoFit/>
          </a:bodyPr>
          <a:lstStyle/>
          <a:p>
            <a:pPr eaLnBrk="0" hangingPunct="0"/>
            <a:r>
              <a:rPr lang="en-US" sz="2000" b="1" dirty="0">
                <a:solidFill>
                  <a:srgbClr val="FF0000"/>
                </a:solidFill>
                <a:latin typeface="Comic Sans MS" pitchFamily="66" charset="0"/>
              </a:rPr>
              <a:t>PENDAPATAN </a:t>
            </a:r>
            <a:r>
              <a:rPr lang="en-US" sz="2000" b="1" dirty="0" smtClean="0">
                <a:solidFill>
                  <a:srgbClr val="FF0000"/>
                </a:solidFill>
                <a:latin typeface="Comic Sans MS" pitchFamily="66" charset="0"/>
              </a:rPr>
              <a:t>NASIONAL</a:t>
            </a:r>
            <a:r>
              <a:rPr lang="id-ID" sz="2000" b="1" dirty="0" smtClean="0">
                <a:solidFill>
                  <a:srgbClr val="FF0000"/>
                </a:solidFill>
                <a:latin typeface="Comic Sans MS" pitchFamily="66" charset="0"/>
              </a:rPr>
              <a:t> (Y)</a:t>
            </a:r>
            <a:endParaRPr lang="en-US" sz="2000" b="1" dirty="0">
              <a:latin typeface="Comic Sans MS" pitchFamily="66" charset="0"/>
            </a:endParaRPr>
          </a:p>
        </p:txBody>
      </p:sp>
      <p:sp>
        <p:nvSpPr>
          <p:cNvPr id="136252" name="Rectangle 41"/>
          <p:cNvSpPr txBox="1"/>
          <p:nvPr/>
        </p:nvSpPr>
        <p:spPr>
          <a:xfrm>
            <a:off x="5364708" y="4876800"/>
            <a:ext cx="1079500"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dirty="0">
                <a:ln w="9525" cap="flat" cmpd="sng" algn="ctr">
                  <a:noFill/>
                  <a:prstDash val="solid"/>
                  <a:round/>
                  <a:headEnd type="none" w="med" len="med"/>
                  <a:tailEnd type="none" w="med" len="med"/>
                </a:ln>
                <a:solidFill>
                  <a:srgbClr val="000000"/>
                </a:solidFill>
                <a:latin typeface="Comic Sans MS" pitchFamily="66" charset="0"/>
              </a:rPr>
              <a:t>900.000</a:t>
            </a:r>
            <a:endParaRPr dirty="0">
              <a:latin typeface="Comic Sans MS" pitchFamily="66" charset="0"/>
            </a:endParaRPr>
          </a:p>
        </p:txBody>
      </p:sp>
      <p:sp>
        <p:nvSpPr>
          <p:cNvPr id="20" name="NotDefined 2"/>
          <p:cNvSpPr>
            <a:spLocks noGrp="1" noChangeArrowheads="1"/>
          </p:cNvSpPr>
          <p:nvPr>
            <p:ph type="title"/>
          </p:nvPr>
        </p:nvSpPr>
        <p:spPr bwMode="auto">
          <a:xfrm>
            <a:off x="685800" y="301625"/>
            <a:ext cx="7772400" cy="1255167"/>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3200" b="1" dirty="0" err="1" smtClean="0">
                <a:solidFill>
                  <a:srgbClr val="CC0000"/>
                </a:solidFill>
                <a:latin typeface="Arial" pitchFamily="34" charset="0"/>
                <a:cs typeface="Arial" pitchFamily="34" charset="0"/>
              </a:rPr>
              <a:t>Contoh</a:t>
            </a:r>
            <a:r>
              <a:rPr sz="3200" b="1" dirty="0" smtClean="0">
                <a:solidFill>
                  <a:srgbClr val="CC0000"/>
                </a:solidFill>
                <a:latin typeface="Arial" pitchFamily="34" charset="0"/>
                <a:cs typeface="Arial" pitchFamily="34" charset="0"/>
              </a:rPr>
              <a:t> 2 : </a:t>
            </a:r>
            <a:r>
              <a:rPr sz="3200" b="1" dirty="0" err="1" smtClean="0">
                <a:solidFill>
                  <a:srgbClr val="CC0000"/>
                </a:solidFill>
                <a:latin typeface="Arial" pitchFamily="34" charset="0"/>
                <a:cs typeface="Arial" pitchFamily="34" charset="0"/>
              </a:rPr>
              <a:t>Perhitungan</a:t>
            </a: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dengan</a:t>
            </a:r>
            <a:r>
              <a:rPr sz="3200" b="1" dirty="0" smtClean="0">
                <a:solidFill>
                  <a:srgbClr val="CC0000"/>
                </a:solidFill>
                <a:latin typeface="Arial" pitchFamily="34" charset="0"/>
                <a:cs typeface="Arial" pitchFamily="34" charset="0"/>
              </a:rPr>
              <a:t> </a:t>
            </a:r>
            <a:br>
              <a:rPr sz="3200" b="1" dirty="0" smtClean="0">
                <a:solidFill>
                  <a:srgbClr val="CC0000"/>
                </a:solidFill>
                <a:latin typeface="Arial" pitchFamily="34" charset="0"/>
                <a:cs typeface="Arial" pitchFamily="34" charset="0"/>
              </a:rPr>
            </a:b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Pendekatan</a:t>
            </a: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Pendapatan</a:t>
            </a:r>
            <a:endParaRPr sz="3200" b="1" dirty="0" smtClean="0">
              <a:solidFill>
                <a:srgbClr val="CC0000"/>
              </a:solidFill>
              <a:latin typeface="Arial" pitchFamily="34" charset="0"/>
              <a:cs typeface="Arial" pitchFamily="34" charset="0"/>
            </a:endParaRPr>
          </a:p>
        </p:txBody>
      </p:sp>
      <p:sp>
        <p:nvSpPr>
          <p:cNvPr id="21"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19" name="object 22"/>
          <p:cNvSpPr txBox="1"/>
          <p:nvPr/>
        </p:nvSpPr>
        <p:spPr>
          <a:xfrm>
            <a:off x="467544" y="5675426"/>
            <a:ext cx="8263880" cy="489878"/>
          </a:xfrm>
          <a:prstGeom prst="rect">
            <a:avLst/>
          </a:prstGeom>
        </p:spPr>
        <p:txBody>
          <a:bodyPr vert="horz" wrap="square" lIns="0" tIns="12700" rIns="0" bIns="0" rtlCol="0">
            <a:spAutoFit/>
          </a:bodyPr>
          <a:lstStyle/>
          <a:p>
            <a:pPr marL="12700">
              <a:spcBef>
                <a:spcPts val="100"/>
              </a:spcBef>
            </a:pPr>
            <a:r>
              <a:rPr sz="3100" b="1" dirty="0">
                <a:solidFill>
                  <a:schemeClr val="tx2"/>
                </a:solidFill>
                <a:latin typeface="Calibri"/>
                <a:cs typeface="Calibri"/>
              </a:rPr>
              <a:t>Y</a:t>
            </a:r>
            <a:r>
              <a:rPr sz="3100" b="1" spc="-11" dirty="0">
                <a:solidFill>
                  <a:schemeClr val="tx2"/>
                </a:solidFill>
                <a:latin typeface="Calibri"/>
                <a:cs typeface="Calibri"/>
              </a:rPr>
              <a:t> </a:t>
            </a:r>
            <a:r>
              <a:rPr sz="3100" b="1" dirty="0">
                <a:solidFill>
                  <a:schemeClr val="tx2"/>
                </a:solidFill>
                <a:latin typeface="Calibri"/>
                <a:cs typeface="Calibri"/>
              </a:rPr>
              <a:t>=</a:t>
            </a:r>
            <a:r>
              <a:rPr sz="3100" b="1" spc="-5" dirty="0">
                <a:solidFill>
                  <a:schemeClr val="tx2"/>
                </a:solidFill>
                <a:latin typeface="Calibri"/>
                <a:cs typeface="Calibri"/>
              </a:rPr>
              <a:t> Upah</a:t>
            </a:r>
            <a:r>
              <a:rPr sz="3100" b="1" spc="14" dirty="0">
                <a:solidFill>
                  <a:schemeClr val="tx2"/>
                </a:solidFill>
                <a:latin typeface="Calibri"/>
                <a:cs typeface="Calibri"/>
              </a:rPr>
              <a:t> </a:t>
            </a:r>
            <a:r>
              <a:rPr sz="3100" b="1" spc="-5" dirty="0">
                <a:solidFill>
                  <a:schemeClr val="tx2"/>
                </a:solidFill>
                <a:latin typeface="Calibri"/>
                <a:cs typeface="Calibri"/>
              </a:rPr>
              <a:t>dan Gaji</a:t>
            </a:r>
            <a:r>
              <a:rPr sz="3100" b="1" spc="14" dirty="0">
                <a:solidFill>
                  <a:schemeClr val="tx2"/>
                </a:solidFill>
                <a:latin typeface="Calibri"/>
                <a:cs typeface="Calibri"/>
              </a:rPr>
              <a:t> </a:t>
            </a:r>
            <a:r>
              <a:rPr sz="3100" b="1" dirty="0">
                <a:solidFill>
                  <a:schemeClr val="tx2"/>
                </a:solidFill>
                <a:latin typeface="Calibri"/>
                <a:cs typeface="Calibri"/>
              </a:rPr>
              <a:t>+</a:t>
            </a:r>
            <a:r>
              <a:rPr sz="3100" b="1" spc="5" dirty="0">
                <a:solidFill>
                  <a:schemeClr val="tx2"/>
                </a:solidFill>
                <a:latin typeface="Calibri"/>
                <a:cs typeface="Calibri"/>
              </a:rPr>
              <a:t> </a:t>
            </a:r>
            <a:r>
              <a:rPr sz="3100" b="1" spc="-25" dirty="0">
                <a:solidFill>
                  <a:schemeClr val="tx2"/>
                </a:solidFill>
                <a:latin typeface="Calibri"/>
                <a:cs typeface="Calibri"/>
              </a:rPr>
              <a:t>Sewa</a:t>
            </a:r>
            <a:r>
              <a:rPr sz="3100" b="1" spc="36" dirty="0">
                <a:solidFill>
                  <a:schemeClr val="tx2"/>
                </a:solidFill>
                <a:latin typeface="Calibri"/>
                <a:cs typeface="Calibri"/>
              </a:rPr>
              <a:t> </a:t>
            </a:r>
            <a:r>
              <a:rPr sz="3100" b="1" dirty="0">
                <a:solidFill>
                  <a:schemeClr val="tx2"/>
                </a:solidFill>
                <a:latin typeface="Calibri"/>
                <a:cs typeface="Calibri"/>
              </a:rPr>
              <a:t>+</a:t>
            </a:r>
            <a:r>
              <a:rPr sz="3100" b="1" spc="5" dirty="0">
                <a:solidFill>
                  <a:schemeClr val="tx2"/>
                </a:solidFill>
                <a:latin typeface="Calibri"/>
                <a:cs typeface="Calibri"/>
              </a:rPr>
              <a:t> </a:t>
            </a:r>
            <a:r>
              <a:rPr sz="3100" b="1" spc="-14" dirty="0">
                <a:solidFill>
                  <a:schemeClr val="tx2"/>
                </a:solidFill>
                <a:latin typeface="Calibri"/>
                <a:cs typeface="Calibri"/>
              </a:rPr>
              <a:t>Bunga</a:t>
            </a:r>
            <a:r>
              <a:rPr sz="3100" b="1" spc="14" dirty="0">
                <a:solidFill>
                  <a:schemeClr val="tx2"/>
                </a:solidFill>
                <a:latin typeface="Calibri"/>
                <a:cs typeface="Calibri"/>
              </a:rPr>
              <a:t> </a:t>
            </a:r>
            <a:r>
              <a:rPr sz="3100" b="1" dirty="0">
                <a:solidFill>
                  <a:schemeClr val="tx2"/>
                </a:solidFill>
                <a:latin typeface="Calibri"/>
                <a:cs typeface="Calibri"/>
              </a:rPr>
              <a:t>+</a:t>
            </a:r>
            <a:r>
              <a:rPr sz="3100" b="1" spc="-11" dirty="0">
                <a:solidFill>
                  <a:schemeClr val="tx2"/>
                </a:solidFill>
                <a:latin typeface="Calibri"/>
                <a:cs typeface="Calibri"/>
              </a:rPr>
              <a:t> </a:t>
            </a:r>
            <a:r>
              <a:rPr sz="3100" b="1" spc="-5" dirty="0" err="1" smtClean="0">
                <a:solidFill>
                  <a:schemeClr val="tx2"/>
                </a:solidFill>
                <a:latin typeface="Calibri"/>
                <a:cs typeface="Calibri"/>
              </a:rPr>
              <a:t>Laba</a:t>
            </a:r>
            <a:r>
              <a:rPr sz="3100" b="1" spc="-5" dirty="0" smtClean="0">
                <a:solidFill>
                  <a:schemeClr val="tx2"/>
                </a:solidFill>
                <a:latin typeface="Calibri"/>
                <a:cs typeface="Calibri"/>
              </a:rPr>
              <a:t> + </a:t>
            </a:r>
            <a:r>
              <a:rPr sz="3100" b="1" spc="-5" dirty="0" err="1" smtClean="0">
                <a:solidFill>
                  <a:schemeClr val="tx2"/>
                </a:solidFill>
                <a:latin typeface="Calibri"/>
                <a:cs typeface="Calibri"/>
              </a:rPr>
              <a:t>Lainnya</a:t>
            </a:r>
            <a:endParaRPr sz="3100" dirty="0">
              <a:solidFill>
                <a:schemeClr val="tx2"/>
              </a:solidFill>
              <a:latin typeface="Calibri"/>
              <a:cs typeface="Calibri"/>
            </a:endParaRPr>
          </a:p>
        </p:txBody>
      </p:sp>
    </p:spTree>
    <p:extLst>
      <p:ext uri="{BB962C8B-B14F-4D97-AF65-F5344CB8AC3E}">
        <p14:creationId xmlns:p14="http://schemas.microsoft.com/office/powerpoint/2010/main" val="1262589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6237"/>
                                        </p:tgtEl>
                                        <p:attrNameLst>
                                          <p:attrName>style.visibility</p:attrName>
                                        </p:attrNameLst>
                                      </p:cBhvr>
                                      <p:to>
                                        <p:strVal val="visible"/>
                                      </p:to>
                                    </p:set>
                                    <p:anim calcmode="lin" valueType="num">
                                      <p:cBhvr additive="base">
                                        <p:cTn id="7" dur="500" fill="hold"/>
                                        <p:tgtEl>
                                          <p:spTgt spid="136237"/>
                                        </p:tgtEl>
                                        <p:attrNameLst>
                                          <p:attrName>ppt_x</p:attrName>
                                        </p:attrNameLst>
                                      </p:cBhvr>
                                      <p:tavLst>
                                        <p:tav tm="0">
                                          <p:val>
                                            <p:strVal val="#ppt_x"/>
                                          </p:val>
                                        </p:tav>
                                        <p:tav tm="100000">
                                          <p:val>
                                            <p:strVal val="#ppt_x"/>
                                          </p:val>
                                        </p:tav>
                                      </p:tavLst>
                                    </p:anim>
                                    <p:anim calcmode="lin" valueType="num">
                                      <p:cBhvr additive="base">
                                        <p:cTn id="8" dur="500" fill="hold"/>
                                        <p:tgtEl>
                                          <p:spTgt spid="13623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136238"/>
                                        </p:tgtEl>
                                        <p:attrNameLst>
                                          <p:attrName>style.visibility</p:attrName>
                                        </p:attrNameLst>
                                      </p:cBhvr>
                                      <p:to>
                                        <p:strVal val="visible"/>
                                      </p:to>
                                    </p:set>
                                    <p:animEffect transition="in" filter="checkerboard(across)">
                                      <p:cBhvr>
                                        <p:cTn id="13" dur="500"/>
                                        <p:tgtEl>
                                          <p:spTgt spid="13623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36239"/>
                                        </p:tgtEl>
                                        <p:attrNameLst>
                                          <p:attrName>style.visibility</p:attrName>
                                        </p:attrNameLst>
                                      </p:cBhvr>
                                      <p:to>
                                        <p:strVal val="visible"/>
                                      </p:to>
                                    </p:set>
                                    <p:anim calcmode="lin" valueType="num">
                                      <p:cBhvr additive="base">
                                        <p:cTn id="18" dur="500" fill="hold"/>
                                        <p:tgtEl>
                                          <p:spTgt spid="136239"/>
                                        </p:tgtEl>
                                        <p:attrNameLst>
                                          <p:attrName>ppt_x</p:attrName>
                                        </p:attrNameLst>
                                      </p:cBhvr>
                                      <p:tavLst>
                                        <p:tav tm="0">
                                          <p:val>
                                            <p:strVal val="#ppt_x"/>
                                          </p:val>
                                        </p:tav>
                                        <p:tav tm="100000">
                                          <p:val>
                                            <p:strVal val="#ppt_x"/>
                                          </p:val>
                                        </p:tav>
                                      </p:tavLst>
                                    </p:anim>
                                    <p:anim calcmode="lin" valueType="num">
                                      <p:cBhvr additive="base">
                                        <p:cTn id="19" dur="500" fill="hold"/>
                                        <p:tgtEl>
                                          <p:spTgt spid="136239"/>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6241"/>
                                        </p:tgtEl>
                                        <p:attrNameLst>
                                          <p:attrName>style.visibility</p:attrName>
                                        </p:attrNameLst>
                                      </p:cBhvr>
                                      <p:to>
                                        <p:strVal val="visible"/>
                                      </p:to>
                                    </p:set>
                                    <p:anim calcmode="lin" valueType="num">
                                      <p:cBhvr additive="base">
                                        <p:cTn id="24" dur="500" fill="hold"/>
                                        <p:tgtEl>
                                          <p:spTgt spid="136241"/>
                                        </p:tgtEl>
                                        <p:attrNameLst>
                                          <p:attrName>ppt_x</p:attrName>
                                        </p:attrNameLst>
                                      </p:cBhvr>
                                      <p:tavLst>
                                        <p:tav tm="0">
                                          <p:val>
                                            <p:strVal val="#ppt_x"/>
                                          </p:val>
                                        </p:tav>
                                        <p:tav tm="100000">
                                          <p:val>
                                            <p:strVal val="#ppt_x"/>
                                          </p:val>
                                        </p:tav>
                                      </p:tavLst>
                                    </p:anim>
                                    <p:anim calcmode="lin" valueType="num">
                                      <p:cBhvr additive="base">
                                        <p:cTn id="25" dur="500" fill="hold"/>
                                        <p:tgtEl>
                                          <p:spTgt spid="136241"/>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6242"/>
                                        </p:tgtEl>
                                        <p:attrNameLst>
                                          <p:attrName>style.visibility</p:attrName>
                                        </p:attrNameLst>
                                      </p:cBhvr>
                                      <p:to>
                                        <p:strVal val="visible"/>
                                      </p:to>
                                    </p:set>
                                    <p:anim calcmode="lin" valueType="num">
                                      <p:cBhvr additive="base">
                                        <p:cTn id="30" dur="500" fill="hold"/>
                                        <p:tgtEl>
                                          <p:spTgt spid="136242"/>
                                        </p:tgtEl>
                                        <p:attrNameLst>
                                          <p:attrName>ppt_x</p:attrName>
                                        </p:attrNameLst>
                                      </p:cBhvr>
                                      <p:tavLst>
                                        <p:tav tm="0">
                                          <p:val>
                                            <p:strVal val="#ppt_x"/>
                                          </p:val>
                                        </p:tav>
                                        <p:tav tm="100000">
                                          <p:val>
                                            <p:strVal val="#ppt_x"/>
                                          </p:val>
                                        </p:tav>
                                      </p:tavLst>
                                    </p:anim>
                                    <p:anim calcmode="lin" valueType="num">
                                      <p:cBhvr additive="base">
                                        <p:cTn id="31" dur="500" fill="hold"/>
                                        <p:tgtEl>
                                          <p:spTgt spid="136242"/>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36243"/>
                                        </p:tgtEl>
                                        <p:attrNameLst>
                                          <p:attrName>style.visibility</p:attrName>
                                        </p:attrNameLst>
                                      </p:cBhvr>
                                      <p:to>
                                        <p:strVal val="visible"/>
                                      </p:to>
                                    </p:set>
                                    <p:anim calcmode="lin" valueType="num">
                                      <p:cBhvr additive="base">
                                        <p:cTn id="36" dur="500" fill="hold"/>
                                        <p:tgtEl>
                                          <p:spTgt spid="136243"/>
                                        </p:tgtEl>
                                        <p:attrNameLst>
                                          <p:attrName>ppt_x</p:attrName>
                                        </p:attrNameLst>
                                      </p:cBhvr>
                                      <p:tavLst>
                                        <p:tav tm="0">
                                          <p:val>
                                            <p:strVal val="#ppt_x"/>
                                          </p:val>
                                        </p:tav>
                                        <p:tav tm="100000">
                                          <p:val>
                                            <p:strVal val="#ppt_x"/>
                                          </p:val>
                                        </p:tav>
                                      </p:tavLst>
                                    </p:anim>
                                    <p:anim calcmode="lin" valueType="num">
                                      <p:cBhvr additive="base">
                                        <p:cTn id="37" dur="500" fill="hold"/>
                                        <p:tgtEl>
                                          <p:spTgt spid="136243"/>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36244"/>
                                        </p:tgtEl>
                                        <p:attrNameLst>
                                          <p:attrName>style.visibility</p:attrName>
                                        </p:attrNameLst>
                                      </p:cBhvr>
                                      <p:to>
                                        <p:strVal val="visible"/>
                                      </p:to>
                                    </p:set>
                                    <p:anim calcmode="lin" valueType="num">
                                      <p:cBhvr additive="base">
                                        <p:cTn id="42" dur="500" fill="hold"/>
                                        <p:tgtEl>
                                          <p:spTgt spid="136244"/>
                                        </p:tgtEl>
                                        <p:attrNameLst>
                                          <p:attrName>ppt_x</p:attrName>
                                        </p:attrNameLst>
                                      </p:cBhvr>
                                      <p:tavLst>
                                        <p:tav tm="0">
                                          <p:val>
                                            <p:strVal val="#ppt_x"/>
                                          </p:val>
                                        </p:tav>
                                        <p:tav tm="100000">
                                          <p:val>
                                            <p:strVal val="#ppt_x"/>
                                          </p:val>
                                        </p:tav>
                                      </p:tavLst>
                                    </p:anim>
                                    <p:anim calcmode="lin" valueType="num">
                                      <p:cBhvr additive="base">
                                        <p:cTn id="43" dur="500" fill="hold"/>
                                        <p:tgtEl>
                                          <p:spTgt spid="136244"/>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36245"/>
                                        </p:tgtEl>
                                        <p:attrNameLst>
                                          <p:attrName>style.visibility</p:attrName>
                                        </p:attrNameLst>
                                      </p:cBhvr>
                                      <p:to>
                                        <p:strVal val="visible"/>
                                      </p:to>
                                    </p:set>
                                    <p:anim calcmode="lin" valueType="num">
                                      <p:cBhvr additive="base">
                                        <p:cTn id="48" dur="500" fill="hold"/>
                                        <p:tgtEl>
                                          <p:spTgt spid="136245"/>
                                        </p:tgtEl>
                                        <p:attrNameLst>
                                          <p:attrName>ppt_x</p:attrName>
                                        </p:attrNameLst>
                                      </p:cBhvr>
                                      <p:tavLst>
                                        <p:tav tm="0">
                                          <p:val>
                                            <p:strVal val="#ppt_x"/>
                                          </p:val>
                                        </p:tav>
                                        <p:tav tm="100000">
                                          <p:val>
                                            <p:strVal val="#ppt_x"/>
                                          </p:val>
                                        </p:tav>
                                      </p:tavLst>
                                    </p:anim>
                                    <p:anim calcmode="lin" valueType="num">
                                      <p:cBhvr additive="base">
                                        <p:cTn id="49" dur="500" fill="hold"/>
                                        <p:tgtEl>
                                          <p:spTgt spid="136245"/>
                                        </p:tgtEl>
                                        <p:attrNameLst>
                                          <p:attrName>ppt_y</p:attrName>
                                        </p:attrNameLst>
                                      </p:cBhvr>
                                      <p:tavLst>
                                        <p:tav tm="0">
                                          <p:val>
                                            <p:strVal val="1+#ppt_h/2"/>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36246"/>
                                        </p:tgtEl>
                                        <p:attrNameLst>
                                          <p:attrName>style.visibility</p:attrName>
                                        </p:attrNameLst>
                                      </p:cBhvr>
                                      <p:to>
                                        <p:strVal val="visible"/>
                                      </p:to>
                                    </p:set>
                                    <p:anim calcmode="lin" valueType="num">
                                      <p:cBhvr additive="base">
                                        <p:cTn id="54" dur="500" fill="hold"/>
                                        <p:tgtEl>
                                          <p:spTgt spid="136246"/>
                                        </p:tgtEl>
                                        <p:attrNameLst>
                                          <p:attrName>ppt_x</p:attrName>
                                        </p:attrNameLst>
                                      </p:cBhvr>
                                      <p:tavLst>
                                        <p:tav tm="0">
                                          <p:val>
                                            <p:strVal val="#ppt_x"/>
                                          </p:val>
                                        </p:tav>
                                        <p:tav tm="100000">
                                          <p:val>
                                            <p:strVal val="#ppt_x"/>
                                          </p:val>
                                        </p:tav>
                                      </p:tavLst>
                                    </p:anim>
                                    <p:anim calcmode="lin" valueType="num">
                                      <p:cBhvr additive="base">
                                        <p:cTn id="55" dur="500" fill="hold"/>
                                        <p:tgtEl>
                                          <p:spTgt spid="136246"/>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36247"/>
                                        </p:tgtEl>
                                        <p:attrNameLst>
                                          <p:attrName>style.visibility</p:attrName>
                                        </p:attrNameLst>
                                      </p:cBhvr>
                                      <p:to>
                                        <p:strVal val="visible"/>
                                      </p:to>
                                    </p:set>
                                    <p:anim calcmode="lin" valueType="num">
                                      <p:cBhvr additive="base">
                                        <p:cTn id="60" dur="500" fill="hold"/>
                                        <p:tgtEl>
                                          <p:spTgt spid="136247"/>
                                        </p:tgtEl>
                                        <p:attrNameLst>
                                          <p:attrName>ppt_x</p:attrName>
                                        </p:attrNameLst>
                                      </p:cBhvr>
                                      <p:tavLst>
                                        <p:tav tm="0">
                                          <p:val>
                                            <p:strVal val="#ppt_x"/>
                                          </p:val>
                                        </p:tav>
                                        <p:tav tm="100000">
                                          <p:val>
                                            <p:strVal val="#ppt_x"/>
                                          </p:val>
                                        </p:tav>
                                      </p:tavLst>
                                    </p:anim>
                                    <p:anim calcmode="lin" valueType="num">
                                      <p:cBhvr additive="base">
                                        <p:cTn id="61" dur="500" fill="hold"/>
                                        <p:tgtEl>
                                          <p:spTgt spid="136247"/>
                                        </p:tgtEl>
                                        <p:attrNameLst>
                                          <p:attrName>ppt_y</p:attrName>
                                        </p:attrNameLst>
                                      </p:cBhvr>
                                      <p:tavLst>
                                        <p:tav tm="0">
                                          <p:val>
                                            <p:strVal val="1+#ppt_h/2"/>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36251"/>
                                        </p:tgtEl>
                                        <p:attrNameLst>
                                          <p:attrName>style.visibility</p:attrName>
                                        </p:attrNameLst>
                                      </p:cBhvr>
                                      <p:to>
                                        <p:strVal val="visible"/>
                                      </p:to>
                                    </p:set>
                                    <p:anim calcmode="lin" valueType="num">
                                      <p:cBhvr additive="base">
                                        <p:cTn id="66" dur="500" fill="hold"/>
                                        <p:tgtEl>
                                          <p:spTgt spid="136251"/>
                                        </p:tgtEl>
                                        <p:attrNameLst>
                                          <p:attrName>ppt_x</p:attrName>
                                        </p:attrNameLst>
                                      </p:cBhvr>
                                      <p:tavLst>
                                        <p:tav tm="0">
                                          <p:val>
                                            <p:strVal val="#ppt_x"/>
                                          </p:val>
                                        </p:tav>
                                        <p:tav tm="100000">
                                          <p:val>
                                            <p:strVal val="#ppt_x"/>
                                          </p:val>
                                        </p:tav>
                                      </p:tavLst>
                                    </p:anim>
                                    <p:anim calcmode="lin" valueType="num">
                                      <p:cBhvr additive="base">
                                        <p:cTn id="67" dur="500" fill="hold"/>
                                        <p:tgtEl>
                                          <p:spTgt spid="136251"/>
                                        </p:tgtEl>
                                        <p:attrNameLst>
                                          <p:attrName>ppt_y</p:attrName>
                                        </p:attrNameLst>
                                      </p:cBhvr>
                                      <p:tavLst>
                                        <p:tav tm="0">
                                          <p:val>
                                            <p:strVal val="1+#ppt_h/2"/>
                                          </p:val>
                                        </p:tav>
                                        <p:tav tm="100000">
                                          <p:val>
                                            <p:strVal val="#ppt_y"/>
                                          </p:val>
                                        </p:tav>
                                      </p:tavLst>
                                    </p:anim>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36252"/>
                                        </p:tgtEl>
                                        <p:attrNameLst>
                                          <p:attrName>style.visibility</p:attrName>
                                        </p:attrNameLst>
                                      </p:cBhvr>
                                      <p:to>
                                        <p:strVal val="visible"/>
                                      </p:to>
                                    </p:set>
                                    <p:anim calcmode="lin" valueType="num">
                                      <p:cBhvr additive="base">
                                        <p:cTn id="72" dur="500" fill="hold"/>
                                        <p:tgtEl>
                                          <p:spTgt spid="136252"/>
                                        </p:tgtEl>
                                        <p:attrNameLst>
                                          <p:attrName>ppt_x</p:attrName>
                                        </p:attrNameLst>
                                      </p:cBhvr>
                                      <p:tavLst>
                                        <p:tav tm="0">
                                          <p:val>
                                            <p:strVal val="#ppt_x"/>
                                          </p:val>
                                        </p:tav>
                                        <p:tav tm="100000">
                                          <p:val>
                                            <p:strVal val="#ppt_x"/>
                                          </p:val>
                                        </p:tav>
                                      </p:tavLst>
                                    </p:anim>
                                    <p:anim calcmode="lin" valueType="num">
                                      <p:cBhvr additive="base">
                                        <p:cTn id="73" dur="500" fill="hold"/>
                                        <p:tgtEl>
                                          <p:spTgt spid="1362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237" grpId="0" animBg="1"/>
      <p:bldP spid="136238" grpId="0" animBg="1"/>
      <p:bldP spid="136239" grpId="0" animBg="1"/>
      <p:bldP spid="136241" grpId="0" animBg="1"/>
      <p:bldP spid="136242" grpId="0" animBg="1"/>
      <p:bldP spid="136243" grpId="0" animBg="1"/>
      <p:bldP spid="136244" grpId="0" animBg="1"/>
      <p:bldP spid="136245" grpId="0" animBg="1"/>
      <p:bldP spid="136246" grpId="0" animBg="1"/>
      <p:bldP spid="136247" grpId="0" animBg="1"/>
      <p:bldP spid="136251" grpId="0" animBg="1"/>
      <p:bldP spid="13625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otDefined 2"/>
          <p:cNvSpPr>
            <a:spLocks noGrp="1" noChangeArrowheads="1"/>
          </p:cNvSpPr>
          <p:nvPr>
            <p:ph type="title"/>
          </p:nvPr>
        </p:nvSpPr>
        <p:spPr bwMode="auto">
          <a:xfrm>
            <a:off x="685800" y="304800"/>
            <a:ext cx="7054552" cy="762000"/>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smtClean="0">
                <a:solidFill>
                  <a:srgbClr val="FF0000"/>
                </a:solidFill>
                <a:latin typeface="Arial" pitchFamily="34" charset="0"/>
                <a:cs typeface="Arial" pitchFamily="34" charset="0"/>
              </a:rPr>
              <a:t>3. </a:t>
            </a:r>
            <a:r>
              <a:rPr sz="4000" b="1" dirty="0" err="1" smtClean="0">
                <a:solidFill>
                  <a:srgbClr val="FF0000"/>
                </a:solidFill>
                <a:latin typeface="Arial" pitchFamily="34" charset="0"/>
                <a:cs typeface="Arial" pitchFamily="34" charset="0"/>
              </a:rPr>
              <a:t>Pendekatan</a:t>
            </a:r>
            <a:r>
              <a:rPr sz="4000" b="1" dirty="0" smtClean="0">
                <a:solidFill>
                  <a:srgbClr val="FF0000"/>
                </a:solidFill>
                <a:latin typeface="Arial" pitchFamily="34" charset="0"/>
                <a:cs typeface="Arial" pitchFamily="34" charset="0"/>
              </a:rPr>
              <a:t> </a:t>
            </a:r>
            <a:r>
              <a:rPr sz="4000" b="1" dirty="0" err="1" smtClean="0">
                <a:solidFill>
                  <a:srgbClr val="FF0000"/>
                </a:solidFill>
                <a:latin typeface="Arial" pitchFamily="34" charset="0"/>
                <a:cs typeface="Arial" pitchFamily="34" charset="0"/>
              </a:rPr>
              <a:t>Pengeluaran</a:t>
            </a:r>
            <a:endParaRPr sz="4000" b="1" dirty="0" smtClean="0">
              <a:solidFill>
                <a:srgbClr val="000000"/>
              </a:solidFill>
              <a:latin typeface="Arial" pitchFamily="34" charset="0"/>
              <a:cs typeface="Arial" pitchFamily="34" charset="0"/>
            </a:endParaRPr>
          </a:p>
        </p:txBody>
      </p:sp>
      <p:sp>
        <p:nvSpPr>
          <p:cNvPr id="11267" name="NotDefined 3"/>
          <p:cNvSpPr>
            <a:spLocks noGrp="1" noChangeArrowheads="1"/>
          </p:cNvSpPr>
          <p:nvPr>
            <p:ph idx="1"/>
          </p:nvPr>
        </p:nvSpPr>
        <p:spPr bwMode="auto">
          <a:xfrm>
            <a:off x="539552" y="1511424"/>
            <a:ext cx="8064896" cy="465388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buSzPct val="100000"/>
            </a:pPr>
            <a:r>
              <a:rPr sz="2700" dirty="0" err="1" smtClean="0">
                <a:solidFill>
                  <a:schemeClr val="accent3">
                    <a:lumMod val="20000"/>
                    <a:lumOff val="80000"/>
                  </a:schemeClr>
                </a:solidFill>
              </a:rPr>
              <a:t>Menghitung</a:t>
            </a:r>
            <a:r>
              <a:rPr sz="2700" dirty="0" smtClean="0">
                <a:solidFill>
                  <a:srgbClr val="000000"/>
                </a:solidFill>
              </a:rPr>
              <a:t> </a:t>
            </a:r>
            <a:r>
              <a:rPr sz="2700" b="1" u="sng" dirty="0" err="1" smtClean="0">
                <a:solidFill>
                  <a:srgbClr val="E5F16F"/>
                </a:solidFill>
              </a:rPr>
              <a:t>jumlah</a:t>
            </a:r>
            <a:r>
              <a:rPr sz="2700" b="1" u="sng" dirty="0" smtClean="0">
                <a:solidFill>
                  <a:srgbClr val="E5F16F"/>
                </a:solidFill>
              </a:rPr>
              <a:t> </a:t>
            </a:r>
            <a:r>
              <a:rPr sz="2700" b="1" u="sng" dirty="0" err="1" smtClean="0">
                <a:solidFill>
                  <a:srgbClr val="E5F16F"/>
                </a:solidFill>
              </a:rPr>
              <a:t>nilai</a:t>
            </a:r>
            <a:r>
              <a:rPr sz="2700" b="1" u="sng" dirty="0" smtClean="0">
                <a:solidFill>
                  <a:srgbClr val="E5F16F"/>
                </a:solidFill>
              </a:rPr>
              <a:t> </a:t>
            </a:r>
            <a:r>
              <a:rPr sz="2700" b="1" u="sng" dirty="0" err="1" smtClean="0">
                <a:solidFill>
                  <a:srgbClr val="E5F16F"/>
                </a:solidFill>
              </a:rPr>
              <a:t>pengeluaran</a:t>
            </a:r>
            <a:r>
              <a:rPr sz="2700" b="1" u="sng" dirty="0" smtClean="0">
                <a:solidFill>
                  <a:srgbClr val="E5F16F"/>
                </a:solidFill>
              </a:rPr>
              <a:t> yang </a:t>
            </a:r>
            <a:r>
              <a:rPr sz="2700" b="1" u="sng" dirty="0" err="1" smtClean="0">
                <a:solidFill>
                  <a:srgbClr val="E5F16F"/>
                </a:solidFill>
              </a:rPr>
              <a:t>dilakukan</a:t>
            </a:r>
            <a:r>
              <a:rPr sz="2700" b="1" u="sng" dirty="0" smtClean="0">
                <a:solidFill>
                  <a:srgbClr val="E5F16F"/>
                </a:solidFill>
              </a:rPr>
              <a:t> </a:t>
            </a:r>
            <a:r>
              <a:rPr sz="2700" b="1" u="sng" dirty="0" err="1" smtClean="0">
                <a:solidFill>
                  <a:srgbClr val="E5F16F"/>
                </a:solidFill>
              </a:rPr>
              <a:t>oleh</a:t>
            </a:r>
            <a:r>
              <a:rPr sz="2700" b="1" u="sng" dirty="0" smtClean="0">
                <a:solidFill>
                  <a:srgbClr val="E5F16F"/>
                </a:solidFill>
              </a:rPr>
              <a:t> </a:t>
            </a:r>
            <a:r>
              <a:rPr sz="2700" b="1" u="sng" dirty="0" err="1" smtClean="0">
                <a:solidFill>
                  <a:srgbClr val="E5F16F"/>
                </a:solidFill>
              </a:rPr>
              <a:t>para</a:t>
            </a:r>
            <a:r>
              <a:rPr sz="2700" b="1" u="sng" dirty="0" smtClean="0">
                <a:solidFill>
                  <a:srgbClr val="E5F16F"/>
                </a:solidFill>
              </a:rPr>
              <a:t> </a:t>
            </a:r>
            <a:r>
              <a:rPr sz="2700" b="1" u="sng" dirty="0" err="1" smtClean="0">
                <a:solidFill>
                  <a:srgbClr val="E5F16F"/>
                </a:solidFill>
              </a:rPr>
              <a:t>pelaku</a:t>
            </a:r>
            <a:r>
              <a:rPr sz="2700" b="1" u="sng" dirty="0" smtClean="0">
                <a:solidFill>
                  <a:srgbClr val="E5F16F"/>
                </a:solidFill>
              </a:rPr>
              <a:t> </a:t>
            </a:r>
            <a:r>
              <a:rPr sz="2700" b="1" u="sng" dirty="0" err="1" smtClean="0">
                <a:solidFill>
                  <a:srgbClr val="E5F16F"/>
                </a:solidFill>
              </a:rPr>
              <a:t>ekonomi</a:t>
            </a:r>
            <a:r>
              <a:rPr sz="2700" b="1" u="sng" dirty="0" smtClean="0">
                <a:solidFill>
                  <a:srgbClr val="E5F16F"/>
                </a:solidFill>
              </a:rPr>
              <a:t> </a:t>
            </a:r>
            <a:r>
              <a:rPr sz="2700" b="1" u="sng" dirty="0" err="1" smtClean="0">
                <a:solidFill>
                  <a:srgbClr val="E5F16F"/>
                </a:solidFill>
              </a:rPr>
              <a:t>untuk</a:t>
            </a:r>
            <a:r>
              <a:rPr sz="2700" b="1" u="sng" dirty="0" smtClean="0">
                <a:solidFill>
                  <a:srgbClr val="E5F16F"/>
                </a:solidFill>
              </a:rPr>
              <a:t> </a:t>
            </a:r>
            <a:r>
              <a:rPr sz="2700" b="1" u="sng" dirty="0" err="1" smtClean="0">
                <a:solidFill>
                  <a:srgbClr val="E5F16F"/>
                </a:solidFill>
              </a:rPr>
              <a:t>membeli</a:t>
            </a:r>
            <a:r>
              <a:rPr sz="2700" b="1" u="sng" dirty="0" smtClean="0">
                <a:solidFill>
                  <a:srgbClr val="E5F16F"/>
                </a:solidFill>
              </a:rPr>
              <a:t> </a:t>
            </a:r>
            <a:r>
              <a:rPr sz="2700" b="1" u="sng" dirty="0" err="1" smtClean="0">
                <a:solidFill>
                  <a:srgbClr val="E5F16F"/>
                </a:solidFill>
              </a:rPr>
              <a:t>barang</a:t>
            </a:r>
            <a:r>
              <a:rPr sz="2700" b="1" u="sng" dirty="0" smtClean="0">
                <a:solidFill>
                  <a:srgbClr val="E5F16F"/>
                </a:solidFill>
              </a:rPr>
              <a:t>/</a:t>
            </a:r>
            <a:r>
              <a:rPr sz="2700" b="1" u="sng" dirty="0" err="1" smtClean="0">
                <a:solidFill>
                  <a:srgbClr val="E5F16F"/>
                </a:solidFill>
              </a:rPr>
              <a:t>jasa</a:t>
            </a:r>
            <a:r>
              <a:rPr sz="2700" dirty="0" smtClean="0">
                <a:solidFill>
                  <a:srgbClr val="E5F16F"/>
                </a:solidFill>
              </a:rPr>
              <a:t> </a:t>
            </a:r>
            <a:r>
              <a:rPr sz="2700" dirty="0" smtClean="0">
                <a:solidFill>
                  <a:schemeClr val="accent3">
                    <a:lumMod val="20000"/>
                    <a:lumOff val="80000"/>
                  </a:schemeClr>
                </a:solidFill>
              </a:rPr>
              <a:t>yang </a:t>
            </a:r>
            <a:r>
              <a:rPr sz="2700" dirty="0" err="1" smtClean="0">
                <a:solidFill>
                  <a:schemeClr val="accent3">
                    <a:lumMod val="20000"/>
                    <a:lumOff val="80000"/>
                  </a:schemeClr>
                </a:solidFill>
              </a:rPr>
              <a:t>dihasilkan</a:t>
            </a:r>
            <a:r>
              <a:rPr sz="2700" dirty="0" smtClean="0">
                <a:solidFill>
                  <a:schemeClr val="accent3">
                    <a:lumMod val="20000"/>
                    <a:lumOff val="80000"/>
                  </a:schemeClr>
                </a:solidFill>
              </a:rPr>
              <a:t> </a:t>
            </a:r>
            <a:r>
              <a:rPr sz="2700" dirty="0" err="1" smtClean="0">
                <a:solidFill>
                  <a:schemeClr val="accent3">
                    <a:lumMod val="20000"/>
                    <a:lumOff val="80000"/>
                  </a:schemeClr>
                </a:solidFill>
              </a:rPr>
              <a:t>oleh</a:t>
            </a:r>
            <a:r>
              <a:rPr sz="2700" dirty="0" smtClean="0">
                <a:solidFill>
                  <a:schemeClr val="accent3">
                    <a:lumMod val="20000"/>
                    <a:lumOff val="80000"/>
                  </a:schemeClr>
                </a:solidFill>
              </a:rPr>
              <a:t> </a:t>
            </a:r>
            <a:r>
              <a:rPr sz="2700" dirty="0" err="1" smtClean="0">
                <a:solidFill>
                  <a:schemeClr val="accent3">
                    <a:lumMod val="20000"/>
                    <a:lumOff val="80000"/>
                  </a:schemeClr>
                </a:solidFill>
              </a:rPr>
              <a:t>perekonomian</a:t>
            </a:r>
            <a:r>
              <a:rPr sz="2700" dirty="0" smtClean="0">
                <a:solidFill>
                  <a:schemeClr val="accent3">
                    <a:lumMod val="20000"/>
                    <a:lumOff val="80000"/>
                  </a:schemeClr>
                </a:solidFill>
              </a:rPr>
              <a:t> </a:t>
            </a:r>
            <a:r>
              <a:rPr sz="2700" dirty="0" err="1" smtClean="0">
                <a:solidFill>
                  <a:schemeClr val="accent3">
                    <a:lumMod val="20000"/>
                    <a:lumOff val="80000"/>
                  </a:schemeClr>
                </a:solidFill>
              </a:rPr>
              <a:t>suatu</a:t>
            </a:r>
            <a:r>
              <a:rPr sz="2700" dirty="0" smtClean="0">
                <a:solidFill>
                  <a:schemeClr val="accent3">
                    <a:lumMod val="20000"/>
                    <a:lumOff val="80000"/>
                  </a:schemeClr>
                </a:solidFill>
              </a:rPr>
              <a:t> </a:t>
            </a:r>
            <a:r>
              <a:rPr sz="2700" dirty="0" err="1" smtClean="0">
                <a:solidFill>
                  <a:schemeClr val="accent3">
                    <a:lumMod val="20000"/>
                    <a:lumOff val="80000"/>
                  </a:schemeClr>
                </a:solidFill>
              </a:rPr>
              <a:t>negara</a:t>
            </a:r>
            <a:r>
              <a:rPr sz="2700" dirty="0" smtClean="0">
                <a:solidFill>
                  <a:schemeClr val="accent3">
                    <a:lumMod val="20000"/>
                    <a:lumOff val="80000"/>
                  </a:schemeClr>
                </a:solidFill>
              </a:rPr>
              <a:t> </a:t>
            </a:r>
            <a:r>
              <a:rPr sz="2700" dirty="0" err="1" smtClean="0">
                <a:solidFill>
                  <a:schemeClr val="accent3">
                    <a:lumMod val="20000"/>
                    <a:lumOff val="80000"/>
                  </a:schemeClr>
                </a:solidFill>
              </a:rPr>
              <a:t>selama</a:t>
            </a:r>
            <a:r>
              <a:rPr sz="2700" dirty="0" smtClean="0">
                <a:solidFill>
                  <a:schemeClr val="accent3">
                    <a:lumMod val="20000"/>
                    <a:lumOff val="80000"/>
                  </a:schemeClr>
                </a:solidFill>
              </a:rPr>
              <a:t> </a:t>
            </a:r>
            <a:r>
              <a:rPr sz="2700" dirty="0" err="1" smtClean="0">
                <a:solidFill>
                  <a:schemeClr val="accent3">
                    <a:lumMod val="20000"/>
                    <a:lumOff val="80000"/>
                  </a:schemeClr>
                </a:solidFill>
              </a:rPr>
              <a:t>satu</a:t>
            </a:r>
            <a:r>
              <a:rPr sz="2700" dirty="0" smtClean="0">
                <a:solidFill>
                  <a:schemeClr val="accent3">
                    <a:lumMod val="20000"/>
                    <a:lumOff val="80000"/>
                  </a:schemeClr>
                </a:solidFill>
              </a:rPr>
              <a:t> </a:t>
            </a:r>
            <a:r>
              <a:rPr sz="2700" dirty="0" err="1" smtClean="0">
                <a:solidFill>
                  <a:schemeClr val="accent3">
                    <a:lumMod val="20000"/>
                    <a:lumOff val="80000"/>
                  </a:schemeClr>
                </a:solidFill>
              </a:rPr>
              <a:t>tahun</a:t>
            </a:r>
            <a:endParaRPr sz="2700" dirty="0" smtClean="0">
              <a:solidFill>
                <a:schemeClr val="accent3">
                  <a:lumMod val="20000"/>
                  <a:lumOff val="80000"/>
                </a:schemeClr>
              </a:solidFill>
            </a:endParaRPr>
          </a:p>
          <a:p>
            <a:pPr>
              <a:buSzPct val="100000"/>
            </a:pPr>
            <a:r>
              <a:rPr sz="2700" dirty="0" err="1" smtClean="0">
                <a:solidFill>
                  <a:schemeClr val="accent3">
                    <a:lumMod val="20000"/>
                    <a:lumOff val="80000"/>
                  </a:schemeClr>
                </a:solidFill>
              </a:rPr>
              <a:t>Contohnya</a:t>
            </a:r>
            <a:r>
              <a:rPr sz="2700" dirty="0" smtClean="0">
                <a:solidFill>
                  <a:schemeClr val="accent3">
                    <a:lumMod val="20000"/>
                    <a:lumOff val="80000"/>
                  </a:schemeClr>
                </a:solidFill>
              </a:rPr>
              <a:t>, </a:t>
            </a:r>
            <a:r>
              <a:rPr sz="2700" dirty="0" err="1" smtClean="0">
                <a:solidFill>
                  <a:schemeClr val="accent3">
                    <a:lumMod val="20000"/>
                    <a:lumOff val="80000"/>
                  </a:schemeClr>
                </a:solidFill>
              </a:rPr>
              <a:t>pengeluaran</a:t>
            </a:r>
            <a:r>
              <a:rPr sz="2700" dirty="0" smtClean="0">
                <a:solidFill>
                  <a:schemeClr val="accent3">
                    <a:lumMod val="20000"/>
                    <a:lumOff val="80000"/>
                  </a:schemeClr>
                </a:solidFill>
              </a:rPr>
              <a:t> </a:t>
            </a:r>
            <a:r>
              <a:rPr sz="2700" dirty="0" err="1" smtClean="0">
                <a:solidFill>
                  <a:schemeClr val="accent3">
                    <a:lumMod val="20000"/>
                    <a:lumOff val="80000"/>
                  </a:schemeClr>
                </a:solidFill>
              </a:rPr>
              <a:t>konsumsi</a:t>
            </a:r>
            <a:r>
              <a:rPr sz="2700" dirty="0" smtClean="0">
                <a:solidFill>
                  <a:schemeClr val="accent3">
                    <a:lumMod val="20000"/>
                    <a:lumOff val="80000"/>
                  </a:schemeClr>
                </a:solidFill>
              </a:rPr>
              <a:t> (C), </a:t>
            </a:r>
            <a:r>
              <a:rPr sz="2700" dirty="0" err="1" smtClean="0">
                <a:solidFill>
                  <a:schemeClr val="accent3">
                    <a:lumMod val="20000"/>
                    <a:lumOff val="80000"/>
                  </a:schemeClr>
                </a:solidFill>
              </a:rPr>
              <a:t>pengeluaran</a:t>
            </a:r>
            <a:r>
              <a:rPr sz="2700" dirty="0" smtClean="0">
                <a:solidFill>
                  <a:schemeClr val="accent3">
                    <a:lumMod val="20000"/>
                    <a:lumOff val="80000"/>
                  </a:schemeClr>
                </a:solidFill>
              </a:rPr>
              <a:t> </a:t>
            </a:r>
            <a:r>
              <a:rPr sz="2700" dirty="0" err="1" smtClean="0">
                <a:solidFill>
                  <a:schemeClr val="accent3">
                    <a:lumMod val="20000"/>
                    <a:lumOff val="80000"/>
                  </a:schemeClr>
                </a:solidFill>
              </a:rPr>
              <a:t>investasi</a:t>
            </a:r>
            <a:r>
              <a:rPr sz="2700" dirty="0" smtClean="0">
                <a:solidFill>
                  <a:schemeClr val="accent3">
                    <a:lumMod val="20000"/>
                    <a:lumOff val="80000"/>
                  </a:schemeClr>
                </a:solidFill>
              </a:rPr>
              <a:t> (I), </a:t>
            </a:r>
            <a:r>
              <a:rPr sz="2700" dirty="0" err="1" smtClean="0">
                <a:solidFill>
                  <a:schemeClr val="accent3">
                    <a:lumMod val="20000"/>
                    <a:lumOff val="80000"/>
                  </a:schemeClr>
                </a:solidFill>
              </a:rPr>
              <a:t>pengeluaran</a:t>
            </a:r>
            <a:r>
              <a:rPr sz="2700" dirty="0">
                <a:solidFill>
                  <a:schemeClr val="accent3">
                    <a:lumMod val="20000"/>
                    <a:lumOff val="80000"/>
                  </a:schemeClr>
                </a:solidFill>
              </a:rPr>
              <a:t> </a:t>
            </a:r>
            <a:r>
              <a:rPr sz="2700" dirty="0" err="1" smtClean="0">
                <a:solidFill>
                  <a:schemeClr val="accent3">
                    <a:lumMod val="20000"/>
                    <a:lumOff val="80000"/>
                  </a:schemeClr>
                </a:solidFill>
              </a:rPr>
              <a:t>pemerintah</a:t>
            </a:r>
            <a:r>
              <a:rPr sz="2700" dirty="0" smtClean="0">
                <a:solidFill>
                  <a:schemeClr val="accent3">
                    <a:lumMod val="20000"/>
                    <a:lumOff val="80000"/>
                  </a:schemeClr>
                </a:solidFill>
              </a:rPr>
              <a:t> (G), </a:t>
            </a:r>
            <a:r>
              <a:rPr sz="2700" dirty="0" err="1" smtClean="0">
                <a:solidFill>
                  <a:schemeClr val="accent3">
                    <a:lumMod val="20000"/>
                    <a:lumOff val="80000"/>
                  </a:schemeClr>
                </a:solidFill>
              </a:rPr>
              <a:t>dan</a:t>
            </a:r>
            <a:r>
              <a:rPr sz="2700" dirty="0" smtClean="0">
                <a:solidFill>
                  <a:schemeClr val="accent3">
                    <a:lumMod val="20000"/>
                    <a:lumOff val="80000"/>
                  </a:schemeClr>
                </a:solidFill>
              </a:rPr>
              <a:t> </a:t>
            </a:r>
            <a:r>
              <a:rPr sz="2700" dirty="0" err="1" smtClean="0">
                <a:solidFill>
                  <a:schemeClr val="accent3">
                    <a:lumMod val="20000"/>
                    <a:lumOff val="80000"/>
                  </a:schemeClr>
                </a:solidFill>
              </a:rPr>
              <a:t>ekspor</a:t>
            </a:r>
            <a:r>
              <a:rPr sz="2700" dirty="0" smtClean="0">
                <a:solidFill>
                  <a:schemeClr val="accent3">
                    <a:lumMod val="20000"/>
                    <a:lumOff val="80000"/>
                  </a:schemeClr>
                </a:solidFill>
              </a:rPr>
              <a:t> </a:t>
            </a:r>
            <a:r>
              <a:rPr sz="2700" dirty="0" err="1" smtClean="0">
                <a:solidFill>
                  <a:schemeClr val="accent3">
                    <a:lumMod val="20000"/>
                    <a:lumOff val="80000"/>
                  </a:schemeClr>
                </a:solidFill>
              </a:rPr>
              <a:t>bersih</a:t>
            </a:r>
            <a:r>
              <a:rPr sz="2700" dirty="0" smtClean="0">
                <a:solidFill>
                  <a:schemeClr val="accent3">
                    <a:lumMod val="20000"/>
                    <a:lumOff val="80000"/>
                  </a:schemeClr>
                </a:solidFill>
              </a:rPr>
              <a:t> (X-M)</a:t>
            </a:r>
          </a:p>
        </p:txBody>
      </p:sp>
      <p:sp>
        <p:nvSpPr>
          <p:cNvPr id="5" name="Rectangle 7"/>
          <p:cNvSpPr>
            <a:spLocks noGrp="1"/>
          </p:cNvSpPr>
          <p:nvPr>
            <p:ph type="sldNum" sz="quarter" idx="12"/>
          </p:nvPr>
        </p:nvSpPr>
        <p:spPr>
          <a:ln/>
        </p:spPr>
        <p:txBody>
          <a:bodyPr/>
          <a:lstStyle/>
          <a:p>
            <a:fld id="{90C8E16A-6610-41F0-82C2-ECCECC353344}" type="slidenum">
              <a:rPr lang="en-US"/>
              <a:pPr/>
              <a:t>19</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7" name="object 20"/>
          <p:cNvSpPr txBox="1"/>
          <p:nvPr/>
        </p:nvSpPr>
        <p:spPr>
          <a:xfrm>
            <a:off x="2411760" y="5310450"/>
            <a:ext cx="4485006" cy="566822"/>
          </a:xfrm>
          <a:prstGeom prst="rect">
            <a:avLst/>
          </a:prstGeom>
        </p:spPr>
        <p:txBody>
          <a:bodyPr vert="horz" wrap="square" lIns="0" tIns="12700" rIns="0" bIns="0" rtlCol="0">
            <a:spAutoFit/>
          </a:bodyPr>
          <a:lstStyle/>
          <a:p>
            <a:pPr marL="12700">
              <a:spcBef>
                <a:spcPts val="100"/>
              </a:spcBef>
            </a:pPr>
            <a:r>
              <a:rPr sz="3600" b="1" dirty="0">
                <a:solidFill>
                  <a:srgbClr val="FF0000"/>
                </a:solidFill>
                <a:latin typeface="Calibri"/>
                <a:cs typeface="Calibri"/>
              </a:rPr>
              <a:t>Y</a:t>
            </a:r>
            <a:r>
              <a:rPr sz="3600" b="1" spc="-20" dirty="0">
                <a:solidFill>
                  <a:srgbClr val="FF0000"/>
                </a:solidFill>
                <a:latin typeface="Calibri"/>
                <a:cs typeface="Calibri"/>
              </a:rPr>
              <a:t> </a:t>
            </a:r>
            <a:r>
              <a:rPr sz="3600" b="1" dirty="0">
                <a:solidFill>
                  <a:srgbClr val="FF0000"/>
                </a:solidFill>
                <a:latin typeface="Calibri"/>
                <a:cs typeface="Calibri"/>
              </a:rPr>
              <a:t>=</a:t>
            </a:r>
            <a:r>
              <a:rPr sz="3600" b="1" spc="-5" dirty="0">
                <a:solidFill>
                  <a:srgbClr val="FF0000"/>
                </a:solidFill>
                <a:latin typeface="Calibri"/>
                <a:cs typeface="Calibri"/>
              </a:rPr>
              <a:t> </a:t>
            </a:r>
            <a:r>
              <a:rPr sz="3600" b="1" dirty="0">
                <a:solidFill>
                  <a:srgbClr val="FF0000"/>
                </a:solidFill>
                <a:latin typeface="Calibri"/>
                <a:cs typeface="Calibri"/>
              </a:rPr>
              <a:t>C</a:t>
            </a:r>
            <a:r>
              <a:rPr sz="3600" b="1" spc="11" dirty="0">
                <a:solidFill>
                  <a:srgbClr val="FF0000"/>
                </a:solidFill>
                <a:latin typeface="Calibri"/>
                <a:cs typeface="Calibri"/>
              </a:rPr>
              <a:t> </a:t>
            </a:r>
            <a:r>
              <a:rPr sz="3600" b="1" dirty="0">
                <a:solidFill>
                  <a:srgbClr val="FF0000"/>
                </a:solidFill>
                <a:latin typeface="Calibri"/>
                <a:cs typeface="Calibri"/>
              </a:rPr>
              <a:t>+</a:t>
            </a:r>
            <a:r>
              <a:rPr sz="3600" b="1" spc="-14" dirty="0">
                <a:solidFill>
                  <a:srgbClr val="FF0000"/>
                </a:solidFill>
                <a:latin typeface="Calibri"/>
                <a:cs typeface="Calibri"/>
              </a:rPr>
              <a:t> </a:t>
            </a:r>
            <a:r>
              <a:rPr sz="3600" b="1" dirty="0">
                <a:solidFill>
                  <a:srgbClr val="FF0000"/>
                </a:solidFill>
                <a:latin typeface="Calibri"/>
                <a:cs typeface="Calibri"/>
              </a:rPr>
              <a:t>I</a:t>
            </a:r>
            <a:r>
              <a:rPr sz="3600" b="1" spc="5" dirty="0">
                <a:solidFill>
                  <a:srgbClr val="FF0000"/>
                </a:solidFill>
                <a:latin typeface="Calibri"/>
                <a:cs typeface="Calibri"/>
              </a:rPr>
              <a:t> </a:t>
            </a:r>
            <a:r>
              <a:rPr sz="3600" b="1" dirty="0">
                <a:solidFill>
                  <a:srgbClr val="FF0000"/>
                </a:solidFill>
                <a:latin typeface="Calibri"/>
                <a:cs typeface="Calibri"/>
              </a:rPr>
              <a:t>+</a:t>
            </a:r>
            <a:r>
              <a:rPr sz="3600" b="1" spc="-5" dirty="0">
                <a:solidFill>
                  <a:srgbClr val="FF0000"/>
                </a:solidFill>
                <a:latin typeface="Calibri"/>
                <a:cs typeface="Calibri"/>
              </a:rPr>
              <a:t> </a:t>
            </a:r>
            <a:r>
              <a:rPr sz="3600" b="1" dirty="0">
                <a:solidFill>
                  <a:srgbClr val="FF0000"/>
                </a:solidFill>
                <a:latin typeface="Calibri"/>
                <a:cs typeface="Calibri"/>
              </a:rPr>
              <a:t>G</a:t>
            </a:r>
            <a:r>
              <a:rPr sz="3600" b="1" spc="-11" dirty="0">
                <a:solidFill>
                  <a:srgbClr val="FF0000"/>
                </a:solidFill>
                <a:latin typeface="Calibri"/>
                <a:cs typeface="Calibri"/>
              </a:rPr>
              <a:t> </a:t>
            </a:r>
            <a:r>
              <a:rPr sz="3600" b="1" dirty="0">
                <a:solidFill>
                  <a:srgbClr val="FF0000"/>
                </a:solidFill>
                <a:latin typeface="Calibri"/>
                <a:cs typeface="Calibri"/>
              </a:rPr>
              <a:t>+ (X </a:t>
            </a:r>
            <a:r>
              <a:rPr lang="id-ID" sz="3600" b="1" dirty="0">
                <a:solidFill>
                  <a:srgbClr val="FF0000"/>
                </a:solidFill>
                <a:latin typeface="Calibri"/>
                <a:cs typeface="Calibri"/>
              </a:rPr>
              <a:t>–</a:t>
            </a:r>
            <a:r>
              <a:rPr sz="3600" b="1" spc="5" dirty="0">
                <a:solidFill>
                  <a:srgbClr val="FF0000"/>
                </a:solidFill>
                <a:latin typeface="Calibri"/>
                <a:cs typeface="Calibri"/>
              </a:rPr>
              <a:t> </a:t>
            </a:r>
            <a:r>
              <a:rPr sz="3600" b="1" dirty="0">
                <a:solidFill>
                  <a:srgbClr val="FF0000"/>
                </a:solidFill>
                <a:latin typeface="Calibri"/>
                <a:cs typeface="Calibri"/>
              </a:rPr>
              <a:t>M)</a:t>
            </a:r>
            <a:endParaRPr sz="3600" dirty="0">
              <a:latin typeface="Calibri"/>
              <a:cs typeface="Calibri"/>
            </a:endParaRPr>
          </a:p>
        </p:txBody>
      </p:sp>
    </p:spTree>
    <p:extLst>
      <p:ext uri="{BB962C8B-B14F-4D97-AF65-F5344CB8AC3E}">
        <p14:creationId xmlns:p14="http://schemas.microsoft.com/office/powerpoint/2010/main" val="4263605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otDefined 2"/>
          <p:cNvSpPr>
            <a:spLocks noGrp="1" noChangeArrowheads="1"/>
          </p:cNvSpPr>
          <p:nvPr>
            <p:ph type="title"/>
          </p:nvPr>
        </p:nvSpPr>
        <p:spPr bwMode="auto">
          <a:xfrm>
            <a:off x="685800" y="301625"/>
            <a:ext cx="7772400" cy="96713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i="1" dirty="0" smtClean="0">
                <a:solidFill>
                  <a:srgbClr val="FF0066"/>
                </a:solidFill>
                <a:latin typeface="Academy Engraved LET" pitchFamily="2" charset="0"/>
              </a:rPr>
              <a:t> </a:t>
            </a:r>
            <a:r>
              <a:rPr i="1" dirty="0" err="1" smtClean="0">
                <a:solidFill>
                  <a:srgbClr val="FF0066"/>
                </a:solidFill>
                <a:latin typeface="Arial Black" pitchFamily="34" charset="0"/>
              </a:rPr>
              <a:t>Ekonomi</a:t>
            </a:r>
            <a:r>
              <a:rPr i="1" dirty="0" smtClean="0">
                <a:solidFill>
                  <a:srgbClr val="FF0066"/>
                </a:solidFill>
                <a:latin typeface="Arial Black" pitchFamily="34" charset="0"/>
              </a:rPr>
              <a:t> </a:t>
            </a:r>
            <a:r>
              <a:rPr i="1" dirty="0" err="1" smtClean="0">
                <a:solidFill>
                  <a:srgbClr val="FF0066"/>
                </a:solidFill>
                <a:latin typeface="Arial Black" pitchFamily="34" charset="0"/>
              </a:rPr>
              <a:t>Makro</a:t>
            </a:r>
            <a:endParaRPr i="1" dirty="0" smtClean="0">
              <a:solidFill>
                <a:srgbClr val="FF0066"/>
              </a:solidFill>
              <a:latin typeface="Arial Black" pitchFamily="34" charset="0"/>
            </a:endParaRPr>
          </a:p>
        </p:txBody>
      </p:sp>
      <p:sp>
        <p:nvSpPr>
          <p:cNvPr id="4099" name="NotDefined 3"/>
          <p:cNvSpPr>
            <a:spLocks noGrp="1" noChangeArrowheads="1"/>
          </p:cNvSpPr>
          <p:nvPr>
            <p:ph idx="1"/>
          </p:nvPr>
        </p:nvSpPr>
        <p:spPr bwMode="auto">
          <a:xfrm>
            <a:off x="467544" y="1412776"/>
            <a:ext cx="8136904" cy="461121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lnSpc>
                <a:spcPct val="90000"/>
              </a:lnSpc>
              <a:spcAft>
                <a:spcPts val="600"/>
              </a:spcAft>
              <a:buClr>
                <a:srgbClr val="990000"/>
              </a:buClr>
            </a:pPr>
            <a:r>
              <a:rPr sz="2800" dirty="0" err="1" smtClean="0">
                <a:solidFill>
                  <a:srgbClr val="FF0000"/>
                </a:solidFill>
                <a:latin typeface="Arial" charset="0"/>
              </a:rPr>
              <a:t>Ilmu</a:t>
            </a:r>
            <a:r>
              <a:rPr sz="2800" dirty="0" smtClean="0">
                <a:solidFill>
                  <a:srgbClr val="FF0000"/>
                </a:solidFill>
                <a:latin typeface="Arial" charset="0"/>
              </a:rPr>
              <a:t> </a:t>
            </a:r>
            <a:r>
              <a:rPr sz="2800" dirty="0" err="1" smtClean="0">
                <a:solidFill>
                  <a:srgbClr val="FF0000"/>
                </a:solidFill>
                <a:latin typeface="Arial" charset="0"/>
              </a:rPr>
              <a:t>ekonomi</a:t>
            </a:r>
            <a:r>
              <a:rPr sz="2800" dirty="0" smtClean="0">
                <a:solidFill>
                  <a:srgbClr val="FF0000"/>
                </a:solidFill>
                <a:latin typeface="Arial" charset="0"/>
              </a:rPr>
              <a:t> </a:t>
            </a:r>
            <a:r>
              <a:rPr sz="2800" dirty="0" err="1" smtClean="0">
                <a:solidFill>
                  <a:srgbClr val="FF0000"/>
                </a:solidFill>
                <a:latin typeface="Arial" charset="0"/>
              </a:rPr>
              <a:t>makro</a:t>
            </a:r>
            <a:r>
              <a:rPr sz="2800" dirty="0" smtClean="0">
                <a:solidFill>
                  <a:srgbClr val="FF0000"/>
                </a:solidFill>
                <a:latin typeface="Arial" charset="0"/>
              </a:rPr>
              <a:t> </a:t>
            </a:r>
            <a:r>
              <a:rPr sz="2800" dirty="0" err="1" smtClean="0">
                <a:solidFill>
                  <a:srgbClr val="FFFFFF"/>
                </a:solidFill>
                <a:latin typeface="Arial" charset="0"/>
              </a:rPr>
              <a:t>mempelajari</a:t>
            </a:r>
            <a:r>
              <a:rPr sz="2800" dirty="0" smtClean="0">
                <a:solidFill>
                  <a:srgbClr val="FFFFFF"/>
                </a:solidFill>
                <a:latin typeface="Arial" charset="0"/>
              </a:rPr>
              <a:t> </a:t>
            </a:r>
            <a:r>
              <a:rPr sz="2800" dirty="0" err="1" smtClean="0">
                <a:solidFill>
                  <a:srgbClr val="FFFFFF"/>
                </a:solidFill>
                <a:latin typeface="Arial" charset="0"/>
              </a:rPr>
              <a:t>dan</a:t>
            </a:r>
            <a:r>
              <a:rPr sz="2800" dirty="0" smtClean="0">
                <a:solidFill>
                  <a:srgbClr val="FFFFFF"/>
                </a:solidFill>
                <a:latin typeface="Arial" charset="0"/>
              </a:rPr>
              <a:t> </a:t>
            </a:r>
            <a:r>
              <a:rPr sz="2800" dirty="0" err="1" smtClean="0">
                <a:solidFill>
                  <a:srgbClr val="FFFFFF"/>
                </a:solidFill>
                <a:latin typeface="Arial" charset="0"/>
              </a:rPr>
              <a:t>menganalisa</a:t>
            </a:r>
            <a:r>
              <a:rPr sz="2800" dirty="0" smtClean="0">
                <a:solidFill>
                  <a:srgbClr val="FFFFFF"/>
                </a:solidFill>
                <a:latin typeface="Arial" charset="0"/>
              </a:rPr>
              <a:t> </a:t>
            </a:r>
            <a:r>
              <a:rPr sz="2800" dirty="0" err="1" smtClean="0">
                <a:solidFill>
                  <a:srgbClr val="FFFFFF"/>
                </a:solidFill>
                <a:latin typeface="Arial" charset="0"/>
              </a:rPr>
              <a:t>mekanisme</a:t>
            </a:r>
            <a:r>
              <a:rPr sz="2800" dirty="0" smtClean="0">
                <a:solidFill>
                  <a:srgbClr val="FFFFFF"/>
                </a:solidFill>
                <a:latin typeface="Arial" charset="0"/>
              </a:rPr>
              <a:t> </a:t>
            </a:r>
            <a:r>
              <a:rPr sz="2800" dirty="0" err="1" smtClean="0">
                <a:solidFill>
                  <a:srgbClr val="FFFFFF"/>
                </a:solidFill>
                <a:latin typeface="Arial" charset="0"/>
              </a:rPr>
              <a:t>bekerjanya</a:t>
            </a:r>
            <a:r>
              <a:rPr sz="2800" dirty="0" smtClean="0">
                <a:solidFill>
                  <a:srgbClr val="FFFFFF"/>
                </a:solidFill>
                <a:latin typeface="Arial" charset="0"/>
              </a:rPr>
              <a:t> </a:t>
            </a:r>
            <a:r>
              <a:rPr sz="2800" dirty="0" err="1" smtClean="0">
                <a:solidFill>
                  <a:srgbClr val="FFFFFF"/>
                </a:solidFill>
                <a:latin typeface="Arial" charset="0"/>
              </a:rPr>
              <a:t>kegiatan</a:t>
            </a:r>
            <a:r>
              <a:rPr sz="2800" dirty="0" smtClean="0">
                <a:solidFill>
                  <a:srgbClr val="FFFFFF"/>
                </a:solidFill>
                <a:latin typeface="Arial" charset="0"/>
              </a:rPr>
              <a:t> </a:t>
            </a:r>
            <a:r>
              <a:rPr sz="2800" dirty="0" err="1" smtClean="0">
                <a:solidFill>
                  <a:srgbClr val="FFFFFF"/>
                </a:solidFill>
                <a:latin typeface="Arial" charset="0"/>
              </a:rPr>
              <a:t>ekonomi</a:t>
            </a:r>
            <a:r>
              <a:rPr sz="2800" dirty="0" smtClean="0">
                <a:solidFill>
                  <a:srgbClr val="FFFFFF"/>
                </a:solidFill>
                <a:latin typeface="Arial" charset="0"/>
              </a:rPr>
              <a:t> </a:t>
            </a:r>
            <a:r>
              <a:rPr sz="2800" dirty="0" err="1" smtClean="0">
                <a:solidFill>
                  <a:srgbClr val="FFFFFF"/>
                </a:solidFill>
                <a:latin typeface="Arial" charset="0"/>
              </a:rPr>
              <a:t>secara</a:t>
            </a:r>
            <a:r>
              <a:rPr sz="2800" dirty="0" smtClean="0">
                <a:solidFill>
                  <a:srgbClr val="FFFFFF"/>
                </a:solidFill>
                <a:latin typeface="Arial" charset="0"/>
              </a:rPr>
              <a:t> </a:t>
            </a:r>
            <a:r>
              <a:rPr sz="2800" dirty="0" err="1" smtClean="0">
                <a:solidFill>
                  <a:schemeClr val="tx1">
                    <a:lumMod val="50000"/>
                  </a:schemeClr>
                </a:solidFill>
                <a:latin typeface="Arial" charset="0"/>
              </a:rPr>
              <a:t>keseluruhan</a:t>
            </a:r>
            <a:r>
              <a:rPr sz="2800" dirty="0" smtClean="0">
                <a:solidFill>
                  <a:schemeClr val="tx1">
                    <a:lumMod val="50000"/>
                  </a:schemeClr>
                </a:solidFill>
                <a:latin typeface="Arial" charset="0"/>
              </a:rPr>
              <a:t> (</a:t>
            </a:r>
            <a:r>
              <a:rPr sz="2800" dirty="0" err="1" smtClean="0">
                <a:solidFill>
                  <a:schemeClr val="tx1">
                    <a:lumMod val="50000"/>
                  </a:schemeClr>
                </a:solidFill>
                <a:latin typeface="Arial" charset="0"/>
              </a:rPr>
              <a:t>agregate</a:t>
            </a:r>
            <a:r>
              <a:rPr sz="2800" dirty="0" smtClean="0">
                <a:solidFill>
                  <a:schemeClr val="tx1">
                    <a:lumMod val="50000"/>
                  </a:schemeClr>
                </a:solidFill>
                <a:latin typeface="Arial" charset="0"/>
              </a:rPr>
              <a:t>)</a:t>
            </a:r>
          </a:p>
          <a:p>
            <a:pPr>
              <a:lnSpc>
                <a:spcPct val="90000"/>
              </a:lnSpc>
              <a:spcAft>
                <a:spcPts val="600"/>
              </a:spcAft>
              <a:buClr>
                <a:srgbClr val="990000"/>
              </a:buClr>
            </a:pPr>
            <a:r>
              <a:rPr lang="id-ID" sz="2800" dirty="0">
                <a:solidFill>
                  <a:srgbClr val="FFFFFF"/>
                </a:solidFill>
                <a:latin typeface="Arial" charset="0"/>
              </a:rPr>
              <a:t>Analisis ekonomi makro menganalisis bagaimana akibat dari </a:t>
            </a:r>
            <a:r>
              <a:rPr lang="id-ID" sz="2800" u="sng" dirty="0">
                <a:solidFill>
                  <a:srgbClr val="FFCC00"/>
                </a:solidFill>
                <a:latin typeface="Arial" charset="0"/>
              </a:rPr>
              <a:t>keseluruhan tindakan</a:t>
            </a:r>
            <a:r>
              <a:rPr lang="id-ID" sz="2800" dirty="0">
                <a:solidFill>
                  <a:srgbClr val="FFFFFF"/>
                </a:solidFill>
                <a:latin typeface="Arial" charset="0"/>
              </a:rPr>
              <a:t> konsumen, pengusaha, pemerintah dan perdagangan luar negeri terhadap kegiatan ekonomi secara keseluruhan</a:t>
            </a:r>
          </a:p>
          <a:p>
            <a:pPr>
              <a:lnSpc>
                <a:spcPct val="90000"/>
              </a:lnSpc>
              <a:spcAft>
                <a:spcPts val="600"/>
              </a:spcAft>
              <a:buClr>
                <a:srgbClr val="990000"/>
              </a:buClr>
            </a:pPr>
            <a:r>
              <a:rPr sz="2800" dirty="0" err="1" smtClean="0">
                <a:solidFill>
                  <a:srgbClr val="FFFFFF"/>
                </a:solidFill>
                <a:latin typeface="Arial" charset="0"/>
              </a:rPr>
              <a:t>Teori</a:t>
            </a:r>
            <a:r>
              <a:rPr sz="2800" dirty="0" smtClean="0">
                <a:solidFill>
                  <a:srgbClr val="FFFFFF"/>
                </a:solidFill>
                <a:latin typeface="Arial" charset="0"/>
              </a:rPr>
              <a:t> </a:t>
            </a:r>
            <a:r>
              <a:rPr sz="2800" dirty="0" err="1" smtClean="0">
                <a:solidFill>
                  <a:srgbClr val="FFFFFF"/>
                </a:solidFill>
                <a:latin typeface="Arial" charset="0"/>
              </a:rPr>
              <a:t>Ekonomi</a:t>
            </a:r>
            <a:r>
              <a:rPr sz="2800" dirty="0" smtClean="0">
                <a:solidFill>
                  <a:srgbClr val="FFFFFF"/>
                </a:solidFill>
                <a:latin typeface="Arial" charset="0"/>
              </a:rPr>
              <a:t> </a:t>
            </a:r>
            <a:r>
              <a:rPr sz="2800" dirty="0" err="1" smtClean="0">
                <a:solidFill>
                  <a:srgbClr val="FFFFFF"/>
                </a:solidFill>
                <a:latin typeface="Arial" charset="0"/>
              </a:rPr>
              <a:t>makro</a:t>
            </a:r>
            <a:r>
              <a:rPr sz="2800" dirty="0" smtClean="0">
                <a:solidFill>
                  <a:srgbClr val="FFFFFF"/>
                </a:solidFill>
                <a:latin typeface="Arial" charset="0"/>
              </a:rPr>
              <a:t> </a:t>
            </a:r>
            <a:r>
              <a:rPr sz="2800" u="sng" dirty="0" err="1" smtClean="0">
                <a:solidFill>
                  <a:srgbClr val="FF3300"/>
                </a:solidFill>
                <a:latin typeface="Arial" charset="0"/>
              </a:rPr>
              <a:t>tidak</a:t>
            </a:r>
            <a:r>
              <a:rPr sz="2800" u="sng" dirty="0" smtClean="0">
                <a:solidFill>
                  <a:srgbClr val="FF3300"/>
                </a:solidFill>
                <a:latin typeface="Arial" charset="0"/>
              </a:rPr>
              <a:t> </a:t>
            </a:r>
            <a:r>
              <a:rPr sz="2800" u="sng" dirty="0" err="1" smtClean="0">
                <a:solidFill>
                  <a:srgbClr val="FF3300"/>
                </a:solidFill>
                <a:latin typeface="Arial" charset="0"/>
              </a:rPr>
              <a:t>membuat</a:t>
            </a:r>
            <a:r>
              <a:rPr sz="2800" dirty="0" smtClean="0">
                <a:solidFill>
                  <a:srgbClr val="FFFFFF"/>
                </a:solidFill>
                <a:latin typeface="Arial" charset="0"/>
              </a:rPr>
              <a:t> </a:t>
            </a:r>
            <a:r>
              <a:rPr sz="2800" dirty="0" err="1" smtClean="0">
                <a:solidFill>
                  <a:srgbClr val="FFFFFF"/>
                </a:solidFill>
                <a:latin typeface="Arial" charset="0"/>
              </a:rPr>
              <a:t>analisis</a:t>
            </a:r>
            <a:r>
              <a:rPr sz="2800" dirty="0" smtClean="0">
                <a:solidFill>
                  <a:srgbClr val="FFFFFF"/>
                </a:solidFill>
                <a:latin typeface="Arial" charset="0"/>
              </a:rPr>
              <a:t> </a:t>
            </a:r>
            <a:r>
              <a:rPr sz="2800" dirty="0" err="1" smtClean="0">
                <a:solidFill>
                  <a:srgbClr val="FFFFFF"/>
                </a:solidFill>
                <a:latin typeface="Arial" charset="0"/>
              </a:rPr>
              <a:t>tentang</a:t>
            </a:r>
            <a:r>
              <a:rPr sz="2800" dirty="0" smtClean="0">
                <a:solidFill>
                  <a:srgbClr val="FFFFFF"/>
                </a:solidFill>
                <a:latin typeface="Arial" charset="0"/>
              </a:rPr>
              <a:t> </a:t>
            </a:r>
            <a:r>
              <a:rPr sz="2800" dirty="0" err="1" smtClean="0">
                <a:solidFill>
                  <a:srgbClr val="FFFFFF"/>
                </a:solidFill>
                <a:latin typeface="Arial" charset="0"/>
              </a:rPr>
              <a:t>kegiatan</a:t>
            </a:r>
            <a:r>
              <a:rPr sz="2800" dirty="0" smtClean="0">
                <a:solidFill>
                  <a:srgbClr val="FFFFFF"/>
                </a:solidFill>
                <a:latin typeface="Arial" charset="0"/>
              </a:rPr>
              <a:t> yang </a:t>
            </a:r>
            <a:r>
              <a:rPr sz="2800" dirty="0" err="1" smtClean="0">
                <a:solidFill>
                  <a:srgbClr val="FFFFFF"/>
                </a:solidFill>
                <a:latin typeface="Arial" charset="0"/>
              </a:rPr>
              <a:t>dilakukan</a:t>
            </a:r>
            <a:r>
              <a:rPr sz="2800" dirty="0" smtClean="0">
                <a:solidFill>
                  <a:srgbClr val="FFFFFF"/>
                </a:solidFill>
                <a:latin typeface="Arial" charset="0"/>
              </a:rPr>
              <a:t> </a:t>
            </a:r>
            <a:r>
              <a:rPr sz="2800" dirty="0" err="1" smtClean="0">
                <a:solidFill>
                  <a:srgbClr val="FFFFFF"/>
                </a:solidFill>
                <a:latin typeface="Arial" charset="0"/>
              </a:rPr>
              <a:t>oleh</a:t>
            </a:r>
            <a:r>
              <a:rPr sz="2800" dirty="0" smtClean="0">
                <a:solidFill>
                  <a:srgbClr val="FFFFFF"/>
                </a:solidFill>
                <a:latin typeface="Arial" charset="0"/>
              </a:rPr>
              <a:t> </a:t>
            </a:r>
            <a:r>
              <a:rPr sz="2800" u="sng" dirty="0" err="1" smtClean="0">
                <a:solidFill>
                  <a:srgbClr val="FF3300"/>
                </a:solidFill>
                <a:latin typeface="Arial" charset="0"/>
              </a:rPr>
              <a:t>seorang</a:t>
            </a:r>
            <a:r>
              <a:rPr sz="2800" dirty="0" smtClean="0">
                <a:solidFill>
                  <a:srgbClr val="FFFFFF"/>
                </a:solidFill>
                <a:latin typeface="Arial" charset="0"/>
              </a:rPr>
              <a:t> </a:t>
            </a:r>
            <a:r>
              <a:rPr sz="2800" dirty="0" err="1" smtClean="0">
                <a:solidFill>
                  <a:srgbClr val="FFFFFF"/>
                </a:solidFill>
                <a:latin typeface="Arial" charset="0"/>
              </a:rPr>
              <a:t>konsumen</a:t>
            </a:r>
            <a:r>
              <a:rPr sz="2800" dirty="0" smtClean="0">
                <a:solidFill>
                  <a:srgbClr val="FFFFFF"/>
                </a:solidFill>
                <a:latin typeface="Arial" charset="0"/>
              </a:rPr>
              <a:t>/</a:t>
            </a:r>
            <a:r>
              <a:rPr sz="2800" dirty="0" err="1" smtClean="0">
                <a:solidFill>
                  <a:srgbClr val="FFFFFF"/>
                </a:solidFill>
                <a:latin typeface="Arial" charset="0"/>
              </a:rPr>
              <a:t>pemilik</a:t>
            </a:r>
            <a:r>
              <a:rPr sz="2800" dirty="0" smtClean="0">
                <a:solidFill>
                  <a:srgbClr val="FFFFFF"/>
                </a:solidFill>
                <a:latin typeface="Arial" charset="0"/>
              </a:rPr>
              <a:t> </a:t>
            </a:r>
            <a:r>
              <a:rPr sz="2800" dirty="0" err="1" smtClean="0">
                <a:solidFill>
                  <a:srgbClr val="FFFFFF"/>
                </a:solidFill>
                <a:latin typeface="Arial" charset="0"/>
              </a:rPr>
              <a:t>faktor</a:t>
            </a:r>
            <a:r>
              <a:rPr sz="2800" dirty="0" smtClean="0">
                <a:solidFill>
                  <a:srgbClr val="FFFFFF"/>
                </a:solidFill>
                <a:latin typeface="Arial" charset="0"/>
              </a:rPr>
              <a:t> </a:t>
            </a:r>
            <a:r>
              <a:rPr sz="2800" dirty="0" err="1" smtClean="0">
                <a:solidFill>
                  <a:srgbClr val="FFFFFF"/>
                </a:solidFill>
                <a:latin typeface="Arial" charset="0"/>
              </a:rPr>
              <a:t>produksi</a:t>
            </a:r>
            <a:r>
              <a:rPr sz="2800" dirty="0" smtClean="0">
                <a:solidFill>
                  <a:srgbClr val="FFFFFF"/>
                </a:solidFill>
                <a:latin typeface="Arial" charset="0"/>
              </a:rPr>
              <a:t> </a:t>
            </a:r>
            <a:r>
              <a:rPr sz="2800" dirty="0" err="1" smtClean="0">
                <a:solidFill>
                  <a:srgbClr val="FFFFFF"/>
                </a:solidFill>
                <a:latin typeface="Arial" charset="0"/>
              </a:rPr>
              <a:t>atau</a:t>
            </a:r>
            <a:r>
              <a:rPr sz="2800" dirty="0" smtClean="0">
                <a:solidFill>
                  <a:srgbClr val="FFFFFF"/>
                </a:solidFill>
                <a:latin typeface="Arial" charset="0"/>
              </a:rPr>
              <a:t> </a:t>
            </a:r>
            <a:r>
              <a:rPr sz="2800" u="sng" dirty="0" err="1" smtClean="0">
                <a:solidFill>
                  <a:srgbClr val="FF3300"/>
                </a:solidFill>
                <a:latin typeface="Arial" charset="0"/>
              </a:rPr>
              <a:t>seorang</a:t>
            </a:r>
            <a:r>
              <a:rPr sz="2800" u="sng" dirty="0" smtClean="0">
                <a:solidFill>
                  <a:srgbClr val="FF3300"/>
                </a:solidFill>
                <a:latin typeface="Arial" charset="0"/>
              </a:rPr>
              <a:t> </a:t>
            </a:r>
            <a:r>
              <a:rPr sz="2800" dirty="0" err="1" smtClean="0">
                <a:solidFill>
                  <a:srgbClr val="FFFFFF"/>
                </a:solidFill>
                <a:latin typeface="Arial" charset="0"/>
              </a:rPr>
              <a:t>produsen</a:t>
            </a:r>
            <a:r>
              <a:rPr sz="2800" dirty="0" smtClean="0">
                <a:solidFill>
                  <a:srgbClr val="FFFFFF"/>
                </a:solidFill>
                <a:latin typeface="Arial" charset="0"/>
              </a:rPr>
              <a:t> </a:t>
            </a:r>
            <a:r>
              <a:rPr sz="2800" dirty="0" err="1" smtClean="0">
                <a:solidFill>
                  <a:srgbClr val="FFFFFF"/>
                </a:solidFill>
                <a:latin typeface="Arial" charset="0"/>
              </a:rPr>
              <a:t>seperti</a:t>
            </a:r>
            <a:r>
              <a:rPr sz="2800" dirty="0" smtClean="0">
                <a:solidFill>
                  <a:srgbClr val="FFFFFF"/>
                </a:solidFill>
                <a:latin typeface="Arial" charset="0"/>
              </a:rPr>
              <a:t> </a:t>
            </a:r>
            <a:r>
              <a:rPr sz="2800" dirty="0" err="1" smtClean="0">
                <a:solidFill>
                  <a:srgbClr val="FFFFFF"/>
                </a:solidFill>
                <a:latin typeface="Arial" charset="0"/>
              </a:rPr>
              <a:t>pada</a:t>
            </a:r>
            <a:r>
              <a:rPr sz="2800" dirty="0" smtClean="0">
                <a:solidFill>
                  <a:srgbClr val="FFFFFF"/>
                </a:solidFill>
                <a:latin typeface="Arial" charset="0"/>
              </a:rPr>
              <a:t> </a:t>
            </a:r>
            <a:r>
              <a:rPr sz="2800" dirty="0" err="1" smtClean="0">
                <a:solidFill>
                  <a:srgbClr val="FFFFFF"/>
                </a:solidFill>
                <a:latin typeface="Arial" charset="0"/>
              </a:rPr>
              <a:t>ekonomi</a:t>
            </a:r>
            <a:r>
              <a:rPr sz="2800" dirty="0" smtClean="0">
                <a:solidFill>
                  <a:srgbClr val="FFFFFF"/>
                </a:solidFill>
                <a:latin typeface="Arial" charset="0"/>
              </a:rPr>
              <a:t> </a:t>
            </a:r>
            <a:r>
              <a:rPr sz="2800" dirty="0" err="1" smtClean="0">
                <a:solidFill>
                  <a:srgbClr val="FFFFFF"/>
                </a:solidFill>
                <a:latin typeface="Arial" charset="0"/>
              </a:rPr>
              <a:t>mikro</a:t>
            </a:r>
            <a:endParaRPr sz="2800" dirty="0" smtClean="0">
              <a:solidFill>
                <a:srgbClr val="FFFFFF"/>
              </a:solidFill>
              <a:latin typeface="Arial" charset="0"/>
            </a:endParaRPr>
          </a:p>
        </p:txBody>
      </p:sp>
      <p:sp>
        <p:nvSpPr>
          <p:cNvPr id="6" name="Rectangle 10"/>
          <p:cNvSpPr>
            <a:spLocks noGrp="1"/>
          </p:cNvSpPr>
          <p:nvPr>
            <p:ph type="sldNum" sz="quarter" idx="12"/>
          </p:nvPr>
        </p:nvSpPr>
        <p:spPr>
          <a:ln/>
        </p:spPr>
        <p:txBody>
          <a:bodyPr/>
          <a:lstStyle/>
          <a:p>
            <a:fld id="{4207C459-6012-4099-A795-4CAB38D78238}" type="slidenum">
              <a:rPr lang="en-US"/>
              <a:pPr/>
              <a:t>2</a:t>
            </a:fld>
            <a:endParaRPr lang="en-US"/>
          </a:p>
        </p:txBody>
      </p:sp>
      <p:sp>
        <p:nvSpPr>
          <p:cNvPr id="5"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705853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otDefined 2"/>
          <p:cNvSpPr>
            <a:spLocks noGrp="1" noChangeArrowheads="1"/>
          </p:cNvSpPr>
          <p:nvPr>
            <p:ph type="title"/>
          </p:nvPr>
        </p:nvSpPr>
        <p:spPr bwMode="auto">
          <a:xfrm>
            <a:off x="611560" y="332656"/>
            <a:ext cx="7774632" cy="1191344"/>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3200" b="1" dirty="0" err="1" smtClean="0">
                <a:solidFill>
                  <a:srgbClr val="CC0000"/>
                </a:solidFill>
                <a:latin typeface="Arial" pitchFamily="34" charset="0"/>
                <a:cs typeface="Arial" pitchFamily="34" charset="0"/>
              </a:rPr>
              <a:t>Contoh</a:t>
            </a:r>
            <a:r>
              <a:rPr sz="3200" b="1" dirty="0" smtClean="0">
                <a:solidFill>
                  <a:srgbClr val="CC0000"/>
                </a:solidFill>
                <a:latin typeface="Arial" pitchFamily="34" charset="0"/>
                <a:cs typeface="Arial" pitchFamily="34" charset="0"/>
              </a:rPr>
              <a:t> 3 : </a:t>
            </a:r>
            <a:r>
              <a:rPr sz="3200" b="1" dirty="0" err="1" smtClean="0">
                <a:solidFill>
                  <a:srgbClr val="CC0000"/>
                </a:solidFill>
                <a:latin typeface="Arial" pitchFamily="34" charset="0"/>
                <a:cs typeface="Arial" pitchFamily="34" charset="0"/>
              </a:rPr>
              <a:t>Perhitungan</a:t>
            </a: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dengan</a:t>
            </a:r>
            <a:r>
              <a:rPr sz="3200" b="1" dirty="0" smtClean="0">
                <a:solidFill>
                  <a:srgbClr val="CC0000"/>
                </a:solidFill>
                <a:latin typeface="Arial" pitchFamily="34" charset="0"/>
                <a:cs typeface="Arial" pitchFamily="34" charset="0"/>
              </a:rPr>
              <a:t> </a:t>
            </a:r>
            <a:br>
              <a:rPr sz="3200" b="1" dirty="0" smtClean="0">
                <a:solidFill>
                  <a:srgbClr val="CC0000"/>
                </a:solidFill>
                <a:latin typeface="Arial" pitchFamily="34" charset="0"/>
                <a:cs typeface="Arial" pitchFamily="34" charset="0"/>
              </a:rPr>
            </a:b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Pendekatan</a:t>
            </a:r>
            <a:r>
              <a:rPr sz="3200" b="1" dirty="0" smtClean="0">
                <a:solidFill>
                  <a:srgbClr val="CC0000"/>
                </a:solidFill>
                <a:latin typeface="Arial" pitchFamily="34" charset="0"/>
                <a:cs typeface="Arial" pitchFamily="34" charset="0"/>
              </a:rPr>
              <a:t> </a:t>
            </a:r>
            <a:r>
              <a:rPr sz="3200" b="1" dirty="0" err="1" smtClean="0">
                <a:solidFill>
                  <a:srgbClr val="CC0000"/>
                </a:solidFill>
                <a:latin typeface="Arial" pitchFamily="34" charset="0"/>
                <a:cs typeface="Arial" pitchFamily="34" charset="0"/>
              </a:rPr>
              <a:t>Pengeluaran</a:t>
            </a:r>
            <a:endParaRPr sz="3200" b="1" dirty="0" smtClean="0">
              <a:solidFill>
                <a:srgbClr val="CC0000"/>
              </a:solidFill>
              <a:latin typeface="Arial" pitchFamily="34" charset="0"/>
              <a:cs typeface="Arial" pitchFamily="34" charset="0"/>
            </a:endParaRPr>
          </a:p>
        </p:txBody>
      </p:sp>
      <p:graphicFrame>
        <p:nvGraphicFramePr>
          <p:cNvPr id="12291" name="Table 74"/>
          <p:cNvGraphicFramePr>
            <a:graphicFrameLocks noGrp="1"/>
          </p:cNvGraphicFramePr>
          <p:nvPr>
            <p:ph idx="1"/>
            <p:extLst>
              <p:ext uri="{D42A27DB-BD31-4B8C-83A1-F6EECF244321}">
                <p14:modId xmlns:p14="http://schemas.microsoft.com/office/powerpoint/2010/main" val="1640678763"/>
              </p:ext>
            </p:extLst>
          </p:nvPr>
        </p:nvGraphicFramePr>
        <p:xfrm>
          <a:off x="685800" y="2086767"/>
          <a:ext cx="7696200" cy="3718497"/>
        </p:xfrm>
        <a:graphic>
          <a:graphicData uri="http://schemas.openxmlformats.org/drawingml/2006/table">
            <a:tbl>
              <a:tblPr>
                <a:tableStyleId>{775DCB02-9BB8-47FD-8907-85C794F793BA}</a:tableStyleId>
              </a:tblPr>
              <a:tblGrid>
                <a:gridCol w="2895600"/>
                <a:gridCol w="2438400"/>
                <a:gridCol w="2362200"/>
              </a:tblGrid>
              <a:tr h="5334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err="1" smtClean="0">
                          <a:ln>
                            <a:noFill/>
                          </a:ln>
                          <a:effectLst/>
                        </a:rPr>
                        <a:t>Pelaku</a:t>
                      </a:r>
                      <a:r>
                        <a:rPr kumimoji="0" lang="en-US" sz="1800" u="none" strike="noStrike" cap="none" normalizeH="0" baseline="0" dirty="0" smtClean="0">
                          <a:ln>
                            <a:noFill/>
                          </a:ln>
                          <a:effectLst/>
                        </a:rPr>
                        <a:t> </a:t>
                      </a:r>
                      <a:r>
                        <a:rPr kumimoji="0" lang="en-US" sz="1800" u="none" strike="noStrike" cap="none" normalizeH="0" baseline="0" dirty="0" err="1" smtClean="0">
                          <a:ln>
                            <a:noFill/>
                          </a:ln>
                          <a:effectLst/>
                        </a:rPr>
                        <a:t>Ekonomi</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err="1" smtClean="0">
                          <a:ln>
                            <a:noFill/>
                          </a:ln>
                          <a:effectLst/>
                        </a:rPr>
                        <a:t>Jenis</a:t>
                      </a:r>
                      <a:r>
                        <a:rPr kumimoji="0" lang="en-US" sz="1800" u="none" strike="noStrike" cap="none" normalizeH="0" baseline="0" dirty="0" smtClean="0">
                          <a:ln>
                            <a:noFill/>
                          </a:ln>
                          <a:effectLst/>
                        </a:rPr>
                        <a:t> </a:t>
                      </a:r>
                      <a:r>
                        <a:rPr kumimoji="0" lang="en-US" sz="1800" u="none" strike="noStrike" cap="none" normalizeH="0" baseline="0" dirty="0" err="1" smtClean="0">
                          <a:ln>
                            <a:noFill/>
                          </a:ln>
                          <a:effectLst/>
                        </a:rPr>
                        <a:t>Pengeluaran</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smtClean="0">
                          <a:ln>
                            <a:noFill/>
                          </a:ln>
                          <a:effectLst/>
                        </a:rPr>
                        <a:t>Nilai (miliar rupiah)</a:t>
                      </a:r>
                      <a:endParaRPr kumimoji="0" lang="en-US" sz="1800" b="1" i="0" u="none" strike="noStrike" cap="none" normalizeH="0" baseline="0" smtClean="0">
                        <a:ln>
                          <a:noFill/>
                        </a:ln>
                        <a:solidFill>
                          <a:srgbClr val="000000"/>
                        </a:solidFill>
                        <a:effectLst/>
                        <a:latin typeface="Comic Sans MS" pitchFamily="66" charset="0"/>
                        <a:cs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smtClean="0">
                          <a:ln>
                            <a:noFill/>
                          </a:ln>
                          <a:effectLst/>
                        </a:rPr>
                        <a:t>Rumah Tangga (Konsumen)</a:t>
                      </a:r>
                      <a:endParaRPr kumimoji="0" lang="en-US" sz="1800" b="1"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smtClean="0">
                          <a:ln>
                            <a:noFill/>
                          </a:ln>
                          <a:effectLst/>
                        </a:rPr>
                        <a:t>  </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smtClean="0">
                          <a:ln>
                            <a:noFill/>
                          </a:ln>
                          <a:effectLst/>
                        </a:rPr>
                        <a:t>Perusahaan (Produsen)</a:t>
                      </a:r>
                      <a:endParaRPr kumimoji="0" lang="en-US" sz="1800" b="1" i="0" u="none" strike="noStrike" cap="none" normalizeH="0" baseline="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smtClean="0">
                          <a:ln>
                            <a:noFill/>
                          </a:ln>
                          <a:effectLst/>
                        </a:rPr>
                        <a:t>        </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r>
              <a:tr h="6858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err="1" smtClean="0">
                          <a:ln>
                            <a:noFill/>
                          </a:ln>
                          <a:effectLst/>
                        </a:rPr>
                        <a:t>Pemerintah</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en-US" sz="1800"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smtClean="0">
                          <a:ln>
                            <a:noFill/>
                          </a:ln>
                          <a:effectLst/>
                        </a:rPr>
                        <a:t>        </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r>
              <a:tr h="493713">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err="1" smtClean="0">
                          <a:ln>
                            <a:noFill/>
                          </a:ln>
                          <a:effectLst/>
                        </a:rPr>
                        <a:t>Luar</a:t>
                      </a:r>
                      <a:r>
                        <a:rPr kumimoji="0" lang="en-US" sz="1800" u="none" strike="noStrike" cap="none" normalizeH="0" baseline="0" dirty="0" smtClean="0">
                          <a:ln>
                            <a:noFill/>
                          </a:ln>
                          <a:effectLst/>
                        </a:rPr>
                        <a:t> </a:t>
                      </a:r>
                      <a:r>
                        <a:rPr kumimoji="0" lang="en-US" sz="1800" u="none" strike="noStrike" cap="none" normalizeH="0" baseline="0" dirty="0" err="1" smtClean="0">
                          <a:ln>
                            <a:noFill/>
                          </a:ln>
                          <a:effectLst/>
                        </a:rPr>
                        <a:t>Negeri</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smtClean="0">
                          <a:ln>
                            <a:noFill/>
                          </a:ln>
                          <a:effectLst/>
                        </a:rPr>
                        <a:t>           </a:t>
                      </a:r>
                      <a:endParaRPr kumimoji="0" lang="en-US"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r>
              <a:tr h="609600">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00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endParaRPr kumimoji="0" lang="id-ID" sz="1800" b="1" i="0" u="none" strike="noStrike" cap="none" normalizeH="0" baseline="0" dirty="0" smtClean="0">
                        <a:ln>
                          <a:noFill/>
                        </a:ln>
                        <a:solidFill>
                          <a:srgbClr val="FF0000"/>
                        </a:solidFill>
                        <a:effectLst/>
                        <a:latin typeface="Comic Sans MS" pitchFamily="66" charset="0"/>
                        <a:cs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Pct val="100000"/>
                        <a:buFontTx/>
                        <a:buNone/>
                        <a:tabLst/>
                      </a:pPr>
                      <a:r>
                        <a:rPr kumimoji="0" lang="en-US" sz="1800" u="none" strike="noStrike" cap="none" normalizeH="0" baseline="0" dirty="0" smtClean="0">
                          <a:ln>
                            <a:noFill/>
                          </a:ln>
                          <a:effectLst/>
                        </a:rPr>
                        <a:t>  </a:t>
                      </a:r>
                      <a:endParaRPr kumimoji="0" lang="en-US" sz="1800" b="1" i="0" u="none" strike="noStrike" cap="none" normalizeH="0" baseline="0" dirty="0" smtClean="0">
                        <a:ln>
                          <a:noFill/>
                        </a:ln>
                        <a:solidFill>
                          <a:srgbClr val="FF0000"/>
                        </a:solidFill>
                        <a:effectLst/>
                        <a:latin typeface="Comic Sans MS" pitchFamily="66" charset="0"/>
                        <a:cs typeface="Arial" charset="0"/>
                      </a:endParaRPr>
                    </a:p>
                  </a:txBody>
                  <a:tcPr horzOverflow="overflow"/>
                </a:tc>
              </a:tr>
            </a:tbl>
          </a:graphicData>
        </a:graphic>
      </p:graphicFrame>
      <p:sp>
        <p:nvSpPr>
          <p:cNvPr id="45" name="Rectangle 7"/>
          <p:cNvSpPr>
            <a:spLocks noGrp="1"/>
          </p:cNvSpPr>
          <p:nvPr>
            <p:ph type="sldNum" sz="quarter" idx="12"/>
          </p:nvPr>
        </p:nvSpPr>
        <p:spPr>
          <a:ln/>
        </p:spPr>
        <p:txBody>
          <a:bodyPr/>
          <a:lstStyle/>
          <a:p>
            <a:fld id="{F5CFBE78-15B5-4DD3-806A-165A987DC7FF}" type="slidenum">
              <a:rPr lang="en-US"/>
              <a:pPr/>
              <a:t>20</a:t>
            </a:fld>
            <a:endParaRPr lang="en-US"/>
          </a:p>
        </p:txBody>
      </p:sp>
      <p:sp>
        <p:nvSpPr>
          <p:cNvPr id="138347" name="Rectangle 33"/>
          <p:cNvSpPr txBox="1"/>
          <p:nvPr/>
        </p:nvSpPr>
        <p:spPr>
          <a:xfrm>
            <a:off x="3744962" y="2843644"/>
            <a:ext cx="2123182" cy="369332"/>
          </a:xfrm>
          <a:prstGeom prst="rect">
            <a:avLst/>
          </a:prstGeom>
          <a:noFill/>
          <a:ln>
            <a:noFill/>
            <a:miter lim="800000"/>
          </a:ln>
        </p:spPr>
        <p:txBody>
          <a:bodyPr wrap="squar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b="1" dirty="0">
                <a:ln w="9525" cap="flat" cmpd="sng" algn="ctr">
                  <a:noFill/>
                  <a:prstDash val="solid"/>
                  <a:round/>
                  <a:headEnd type="none" w="med" len="med"/>
                  <a:tailEnd type="none" w="med" len="med"/>
                </a:ln>
                <a:solidFill>
                  <a:srgbClr val="000000"/>
                </a:solidFill>
                <a:latin typeface="Comic Sans MS" pitchFamily="66" charset="0"/>
              </a:rPr>
              <a:t>KONSUMSI (C)</a:t>
            </a:r>
            <a:endParaRPr b="1" dirty="0">
              <a:latin typeface="Comic Sans MS" pitchFamily="66" charset="0"/>
            </a:endParaRPr>
          </a:p>
        </p:txBody>
      </p:sp>
      <p:sp>
        <p:nvSpPr>
          <p:cNvPr id="138348" name="Rectangle 34"/>
          <p:cNvSpPr txBox="1"/>
          <p:nvPr/>
        </p:nvSpPr>
        <p:spPr>
          <a:xfrm>
            <a:off x="6477000" y="2816101"/>
            <a:ext cx="1492250"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b="1" dirty="0">
                <a:ln w="9525" cap="flat" cmpd="sng" algn="ctr">
                  <a:noFill/>
                  <a:prstDash val="solid"/>
                  <a:round/>
                  <a:headEnd type="none" w="med" len="med"/>
                  <a:tailEnd type="none" w="med" len="med"/>
                </a:ln>
                <a:solidFill>
                  <a:srgbClr val="000000"/>
                </a:solidFill>
                <a:latin typeface="Comic Sans MS" pitchFamily="66" charset="0"/>
              </a:rPr>
              <a:t>1.250.000</a:t>
            </a:r>
            <a:endParaRPr sz="2000" b="1" dirty="0">
              <a:latin typeface="Comic Sans MS" pitchFamily="66" charset="0"/>
            </a:endParaRPr>
          </a:p>
        </p:txBody>
      </p:sp>
      <p:sp>
        <p:nvSpPr>
          <p:cNvPr id="138349" name="Rectangle 35"/>
          <p:cNvSpPr txBox="1"/>
          <p:nvPr/>
        </p:nvSpPr>
        <p:spPr>
          <a:xfrm>
            <a:off x="3717925" y="3494335"/>
            <a:ext cx="1952625"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b="1" dirty="0">
                <a:ln w="9525" cap="flat" cmpd="sng" algn="ctr">
                  <a:noFill/>
                  <a:prstDash val="solid"/>
                  <a:round/>
                  <a:headEnd type="none" w="med" len="med"/>
                  <a:tailEnd type="none" w="med" len="med"/>
                </a:ln>
                <a:solidFill>
                  <a:srgbClr val="000000"/>
                </a:solidFill>
                <a:latin typeface="Comic Sans MS" pitchFamily="66" charset="0"/>
              </a:rPr>
              <a:t>INVESTASI (I)</a:t>
            </a:r>
            <a:endParaRPr b="1" dirty="0">
              <a:latin typeface="Comic Sans MS" pitchFamily="66" charset="0"/>
            </a:endParaRPr>
          </a:p>
        </p:txBody>
      </p:sp>
      <p:sp>
        <p:nvSpPr>
          <p:cNvPr id="138350" name="Rectangle 36"/>
          <p:cNvSpPr txBox="1"/>
          <p:nvPr/>
        </p:nvSpPr>
        <p:spPr>
          <a:xfrm>
            <a:off x="6729238" y="3464173"/>
            <a:ext cx="1227138"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b="1" dirty="0">
                <a:ln w="9525" cap="flat" cmpd="sng" algn="ctr">
                  <a:noFill/>
                  <a:prstDash val="solid"/>
                  <a:round/>
                  <a:headEnd type="none" w="med" len="med"/>
                  <a:tailEnd type="none" w="med" len="med"/>
                </a:ln>
                <a:solidFill>
                  <a:srgbClr val="000000"/>
                </a:solidFill>
                <a:latin typeface="Comic Sans MS" pitchFamily="66" charset="0"/>
              </a:rPr>
              <a:t>610.000</a:t>
            </a:r>
            <a:endParaRPr sz="2000" b="1" dirty="0">
              <a:latin typeface="Comic Sans MS" pitchFamily="66" charset="0"/>
            </a:endParaRPr>
          </a:p>
        </p:txBody>
      </p:sp>
      <p:sp>
        <p:nvSpPr>
          <p:cNvPr id="138351" name="Rectangle 37"/>
          <p:cNvSpPr txBox="1"/>
          <p:nvPr/>
        </p:nvSpPr>
        <p:spPr>
          <a:xfrm>
            <a:off x="3707904" y="3939778"/>
            <a:ext cx="2271713" cy="64135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b="1" dirty="0">
                <a:ln w="9525" cap="flat" cmpd="sng" algn="ctr">
                  <a:noFill/>
                  <a:prstDash val="solid"/>
                  <a:round/>
                  <a:headEnd type="none" w="med" len="med"/>
                  <a:tailEnd type="none" w="med" len="med"/>
                </a:ln>
                <a:solidFill>
                  <a:srgbClr val="000000"/>
                </a:solidFill>
                <a:latin typeface="Comic Sans MS" pitchFamily="66" charset="0"/>
              </a:rPr>
              <a:t>GOVERNMENT</a:t>
            </a:r>
          </a:p>
          <a:p>
            <a:pPr eaLnBrk="0" hangingPunct="0"/>
            <a:r>
              <a:rPr b="1" dirty="0">
                <a:ln w="9525" cap="flat" cmpd="sng" algn="ctr">
                  <a:noFill/>
                  <a:prstDash val="solid"/>
                  <a:round/>
                  <a:headEnd type="none" w="med" len="med"/>
                  <a:tailEnd type="none" w="med" len="med"/>
                </a:ln>
                <a:solidFill>
                  <a:srgbClr val="000000"/>
                </a:solidFill>
                <a:latin typeface="Comic Sans MS" pitchFamily="66" charset="0"/>
              </a:rPr>
              <a:t>EXPENDITURE (G)</a:t>
            </a:r>
            <a:endParaRPr b="1" dirty="0">
              <a:latin typeface="Comic Sans MS" pitchFamily="66" charset="0"/>
            </a:endParaRPr>
          </a:p>
        </p:txBody>
      </p:sp>
      <p:sp>
        <p:nvSpPr>
          <p:cNvPr id="138352" name="Text Box 70"/>
          <p:cNvSpPr txBox="1"/>
          <p:nvPr/>
        </p:nvSpPr>
        <p:spPr>
          <a:xfrm>
            <a:off x="6729238" y="3968229"/>
            <a:ext cx="1227138" cy="396875"/>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sz="2000" b="1" dirty="0">
                <a:ln w="9525" cap="flat" cmpd="sng" algn="ctr">
                  <a:noFill/>
                  <a:prstDash val="solid"/>
                  <a:round/>
                  <a:headEnd type="none" w="med" len="med"/>
                  <a:tailEnd type="none" w="med" len="med"/>
                </a:ln>
                <a:solidFill>
                  <a:srgbClr val="000000"/>
                </a:solidFill>
                <a:latin typeface="Comic Sans MS" pitchFamily="66" charset="0"/>
              </a:rPr>
              <a:t>208.000</a:t>
            </a:r>
            <a:endParaRPr sz="2000" b="1" dirty="0">
              <a:latin typeface="Comic Sans MS" pitchFamily="66" charset="0"/>
            </a:endParaRPr>
          </a:p>
        </p:txBody>
      </p:sp>
      <p:sp>
        <p:nvSpPr>
          <p:cNvPr id="138353" name="Text Box 71"/>
          <p:cNvSpPr txBox="1"/>
          <p:nvPr/>
        </p:nvSpPr>
        <p:spPr>
          <a:xfrm>
            <a:off x="3717925" y="4718471"/>
            <a:ext cx="2003425" cy="366713"/>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b="1" dirty="0">
                <a:ln w="9525" cap="flat" cmpd="sng" algn="ctr">
                  <a:noFill/>
                  <a:prstDash val="solid"/>
                  <a:round/>
                  <a:headEnd type="none" w="med" len="med"/>
                  <a:tailEnd type="none" w="med" len="med"/>
                </a:ln>
                <a:solidFill>
                  <a:srgbClr val="000000"/>
                </a:solidFill>
                <a:latin typeface="Comic Sans MS" pitchFamily="66" charset="0"/>
              </a:rPr>
              <a:t>EKSPOR NETTO</a:t>
            </a:r>
            <a:endParaRPr b="1" dirty="0">
              <a:latin typeface="Comic Sans MS" pitchFamily="66" charset="0"/>
            </a:endParaRPr>
          </a:p>
        </p:txBody>
      </p:sp>
      <p:sp>
        <p:nvSpPr>
          <p:cNvPr id="138355" name="Text Box 73"/>
          <p:cNvSpPr txBox="1"/>
          <p:nvPr/>
        </p:nvSpPr>
        <p:spPr>
          <a:xfrm>
            <a:off x="6804248" y="4616301"/>
            <a:ext cx="1191352" cy="400110"/>
          </a:xfrm>
          <a:prstGeom prst="rect">
            <a:avLst/>
          </a:prstGeom>
          <a:noFill/>
          <a:ln>
            <a:noFill/>
            <a:miter lim="800000"/>
          </a:ln>
        </p:spPr>
        <p:txBody>
          <a:bodyPr wrap="none">
            <a:spAutoFit/>
          </a:bodyPr>
          <a:lstStyle>
            <a:defPPr>
              <a:defRPr lang="en-US"/>
            </a:defPPr>
            <a:lvl1pPr marL="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ClrTx/>
              <a:buSzTx/>
              <a:buFontTx/>
              <a:buNone/>
              <a:defRPr kumimoji="0" lang="en-US" altLang="en-US" sz="1800" b="0" i="0" u="none" baseline="0">
                <a:solidFill>
                  <a:schemeClr val="tx1"/>
                </a:solidFill>
                <a:effectLst/>
                <a:latin typeface="Arial"/>
              </a:defRPr>
            </a:lvl5pPr>
          </a:lstStyle>
          <a:p>
            <a:pPr eaLnBrk="0" hangingPunct="0"/>
            <a:r>
              <a:rPr lang="id-ID" sz="2000" b="1" dirty="0" smtClean="0">
                <a:ln w="9525" cap="flat" cmpd="sng" algn="ctr">
                  <a:noFill/>
                  <a:prstDash val="solid"/>
                  <a:round/>
                  <a:headEnd type="none" w="med" len="med"/>
                  <a:tailEnd type="none" w="med" len="med"/>
                </a:ln>
                <a:solidFill>
                  <a:srgbClr val="000000"/>
                </a:solidFill>
                <a:latin typeface="Comic Sans MS" pitchFamily="66" charset="0"/>
              </a:rPr>
              <a:t> </a:t>
            </a:r>
            <a:r>
              <a:rPr sz="2000" b="1" dirty="0" smtClean="0">
                <a:ln w="9525" cap="flat" cmpd="sng" algn="ctr">
                  <a:noFill/>
                  <a:prstDash val="solid"/>
                  <a:round/>
                  <a:headEnd type="none" w="med" len="med"/>
                  <a:tailEnd type="none" w="med" len="med"/>
                </a:ln>
                <a:solidFill>
                  <a:srgbClr val="000000"/>
                </a:solidFill>
                <a:latin typeface="Comic Sans MS" pitchFamily="66" charset="0"/>
              </a:rPr>
              <a:t>88.000</a:t>
            </a:r>
            <a:endParaRPr sz="2000" b="1" dirty="0">
              <a:latin typeface="Comic Sans MS" pitchFamily="66" charset="0"/>
            </a:endParaRPr>
          </a:p>
        </p:txBody>
      </p:sp>
      <p:sp>
        <p:nvSpPr>
          <p:cNvPr id="138357" name="Text Box 75"/>
          <p:cNvSpPr txBox="1"/>
          <p:nvPr/>
        </p:nvSpPr>
        <p:spPr>
          <a:xfrm>
            <a:off x="746125" y="5252690"/>
            <a:ext cx="2953053" cy="584775"/>
          </a:xfrm>
          <a:prstGeom prst="rect">
            <a:avLst/>
          </a:prstGeom>
          <a:noFill/>
          <a:ln>
            <a:noFill/>
            <a:miter lim="800000"/>
          </a:ln>
        </p:spPr>
        <p:txBody>
          <a:bodyPr wrap="none">
            <a:spAutoFit/>
          </a:bodyPr>
          <a:lstStyle/>
          <a:p>
            <a:pPr eaLnBrk="0" hangingPunct="0"/>
            <a:r>
              <a:rPr lang="en-US" sz="1600" b="1" dirty="0">
                <a:solidFill>
                  <a:srgbClr val="FF0000"/>
                </a:solidFill>
                <a:latin typeface="Comic Sans MS" pitchFamily="66" charset="0"/>
              </a:rPr>
              <a:t>PENDAPATAN </a:t>
            </a:r>
            <a:r>
              <a:rPr lang="en-US" sz="1600" b="1" dirty="0" smtClean="0">
                <a:solidFill>
                  <a:srgbClr val="FF0000"/>
                </a:solidFill>
                <a:latin typeface="Comic Sans MS" pitchFamily="66" charset="0"/>
              </a:rPr>
              <a:t>NASIONAL</a:t>
            </a:r>
            <a:r>
              <a:rPr lang="id-ID" sz="1600" b="1" dirty="0" smtClean="0">
                <a:solidFill>
                  <a:srgbClr val="FF0000"/>
                </a:solidFill>
                <a:latin typeface="Comic Sans MS" pitchFamily="66" charset="0"/>
              </a:rPr>
              <a:t> </a:t>
            </a:r>
          </a:p>
          <a:p>
            <a:pPr eaLnBrk="0" hangingPunct="0"/>
            <a:r>
              <a:rPr lang="id-ID" sz="1600" b="1" dirty="0" smtClean="0">
                <a:solidFill>
                  <a:srgbClr val="FF0000"/>
                </a:solidFill>
                <a:latin typeface="Comic Sans MS" pitchFamily="66" charset="0"/>
              </a:rPr>
              <a:t>                (Y)</a:t>
            </a:r>
            <a:endParaRPr lang="en-US" sz="1600" b="1" dirty="0">
              <a:latin typeface="Comic Sans MS" pitchFamily="66" charset="0"/>
            </a:endParaRPr>
          </a:p>
        </p:txBody>
      </p:sp>
      <p:sp>
        <p:nvSpPr>
          <p:cNvPr id="138358" name="Text Box 76"/>
          <p:cNvSpPr txBox="1"/>
          <p:nvPr/>
        </p:nvSpPr>
        <p:spPr>
          <a:xfrm>
            <a:off x="3707904" y="5264373"/>
            <a:ext cx="1962646" cy="396875"/>
          </a:xfrm>
          <a:prstGeom prst="rect">
            <a:avLst/>
          </a:prstGeom>
          <a:noFill/>
          <a:ln>
            <a:noFill/>
            <a:miter lim="800000"/>
          </a:ln>
        </p:spPr>
        <p:txBody>
          <a:bodyPr wrap="square">
            <a:spAutoFit/>
          </a:bodyPr>
          <a:lstStyle/>
          <a:p>
            <a:pPr eaLnBrk="0" hangingPunct="0"/>
            <a:r>
              <a:rPr lang="en-US" sz="2000" b="1" dirty="0">
                <a:solidFill>
                  <a:srgbClr val="FF0000"/>
                </a:solidFill>
                <a:latin typeface="Comic Sans MS" pitchFamily="66" charset="0"/>
              </a:rPr>
              <a:t>C+I+G</a:t>
            </a:r>
            <a:r>
              <a:rPr lang="en-US" sz="2000" b="1" dirty="0" smtClean="0">
                <a:solidFill>
                  <a:srgbClr val="FF0000"/>
                </a:solidFill>
                <a:latin typeface="Comic Sans MS" pitchFamily="66" charset="0"/>
              </a:rPr>
              <a:t>+</a:t>
            </a:r>
            <a:r>
              <a:rPr lang="id-ID" sz="2000" b="1" dirty="0" smtClean="0">
                <a:solidFill>
                  <a:srgbClr val="FF0000"/>
                </a:solidFill>
                <a:latin typeface="Comic Sans MS" pitchFamily="66" charset="0"/>
              </a:rPr>
              <a:t>(</a:t>
            </a:r>
            <a:r>
              <a:rPr lang="en-US" sz="2000" b="1" dirty="0" smtClean="0">
                <a:solidFill>
                  <a:srgbClr val="FF0000"/>
                </a:solidFill>
                <a:latin typeface="Comic Sans MS" pitchFamily="66" charset="0"/>
              </a:rPr>
              <a:t>X-M</a:t>
            </a:r>
            <a:r>
              <a:rPr lang="id-ID" sz="2000" b="1" dirty="0" smtClean="0">
                <a:solidFill>
                  <a:srgbClr val="FF0000"/>
                </a:solidFill>
                <a:latin typeface="Comic Sans MS" pitchFamily="66" charset="0"/>
              </a:rPr>
              <a:t>)</a:t>
            </a:r>
            <a:endParaRPr lang="en-US" sz="2000" b="1" dirty="0">
              <a:latin typeface="Comic Sans MS" pitchFamily="66" charset="0"/>
            </a:endParaRPr>
          </a:p>
        </p:txBody>
      </p:sp>
      <p:sp>
        <p:nvSpPr>
          <p:cNvPr id="138359" name="Text Box 77"/>
          <p:cNvSpPr txBox="1"/>
          <p:nvPr/>
        </p:nvSpPr>
        <p:spPr>
          <a:xfrm>
            <a:off x="6444208" y="5264373"/>
            <a:ext cx="1492250" cy="396875"/>
          </a:xfrm>
          <a:prstGeom prst="rect">
            <a:avLst/>
          </a:prstGeom>
          <a:noFill/>
          <a:ln>
            <a:noFill/>
            <a:miter lim="800000"/>
          </a:ln>
        </p:spPr>
        <p:txBody>
          <a:bodyPr wrap="none">
            <a:spAutoFit/>
          </a:bodyPr>
          <a:lstStyle/>
          <a:p>
            <a:pPr eaLnBrk="0" hangingPunct="0"/>
            <a:r>
              <a:rPr lang="en-US" sz="2000" b="1" dirty="0">
                <a:solidFill>
                  <a:srgbClr val="FF0000"/>
                </a:solidFill>
                <a:latin typeface="Comic Sans MS" pitchFamily="66" charset="0"/>
              </a:rPr>
              <a:t>2.156.000</a:t>
            </a:r>
            <a:endParaRPr lang="en-US" sz="2000" b="1" dirty="0">
              <a:latin typeface="Comic Sans MS" pitchFamily="66" charset="0"/>
            </a:endParaRPr>
          </a:p>
        </p:txBody>
      </p:sp>
      <p:sp>
        <p:nvSpPr>
          <p:cNvPr id="1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444197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8347"/>
                                        </p:tgtEl>
                                        <p:attrNameLst>
                                          <p:attrName>style.visibility</p:attrName>
                                        </p:attrNameLst>
                                      </p:cBhvr>
                                      <p:to>
                                        <p:strVal val="visible"/>
                                      </p:to>
                                    </p:set>
                                    <p:anim calcmode="lin" valueType="num">
                                      <p:cBhvr additive="base">
                                        <p:cTn id="7" dur="500" fill="hold"/>
                                        <p:tgtEl>
                                          <p:spTgt spid="138347"/>
                                        </p:tgtEl>
                                        <p:attrNameLst>
                                          <p:attrName>ppt_x</p:attrName>
                                        </p:attrNameLst>
                                      </p:cBhvr>
                                      <p:tavLst>
                                        <p:tav tm="0">
                                          <p:val>
                                            <p:strVal val="#ppt_x"/>
                                          </p:val>
                                        </p:tav>
                                        <p:tav tm="100000">
                                          <p:val>
                                            <p:strVal val="#ppt_x"/>
                                          </p:val>
                                        </p:tav>
                                      </p:tavLst>
                                    </p:anim>
                                    <p:anim calcmode="lin" valueType="num">
                                      <p:cBhvr additive="base">
                                        <p:cTn id="8" dur="500" fill="hold"/>
                                        <p:tgtEl>
                                          <p:spTgt spid="13834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8348"/>
                                        </p:tgtEl>
                                        <p:attrNameLst>
                                          <p:attrName>style.visibility</p:attrName>
                                        </p:attrNameLst>
                                      </p:cBhvr>
                                      <p:to>
                                        <p:strVal val="visible"/>
                                      </p:to>
                                    </p:set>
                                    <p:anim calcmode="lin" valueType="num">
                                      <p:cBhvr additive="base">
                                        <p:cTn id="13" dur="500" fill="hold"/>
                                        <p:tgtEl>
                                          <p:spTgt spid="138348"/>
                                        </p:tgtEl>
                                        <p:attrNameLst>
                                          <p:attrName>ppt_x</p:attrName>
                                        </p:attrNameLst>
                                      </p:cBhvr>
                                      <p:tavLst>
                                        <p:tav tm="0">
                                          <p:val>
                                            <p:strVal val="#ppt_x"/>
                                          </p:val>
                                        </p:tav>
                                        <p:tav tm="100000">
                                          <p:val>
                                            <p:strVal val="#ppt_x"/>
                                          </p:val>
                                        </p:tav>
                                      </p:tavLst>
                                    </p:anim>
                                    <p:anim calcmode="lin" valueType="num">
                                      <p:cBhvr additive="base">
                                        <p:cTn id="14" dur="500" fill="hold"/>
                                        <p:tgtEl>
                                          <p:spTgt spid="13834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8349"/>
                                        </p:tgtEl>
                                        <p:attrNameLst>
                                          <p:attrName>style.visibility</p:attrName>
                                        </p:attrNameLst>
                                      </p:cBhvr>
                                      <p:to>
                                        <p:strVal val="visible"/>
                                      </p:to>
                                    </p:set>
                                    <p:anim calcmode="lin" valueType="num">
                                      <p:cBhvr additive="base">
                                        <p:cTn id="19" dur="500" fill="hold"/>
                                        <p:tgtEl>
                                          <p:spTgt spid="138349"/>
                                        </p:tgtEl>
                                        <p:attrNameLst>
                                          <p:attrName>ppt_x</p:attrName>
                                        </p:attrNameLst>
                                      </p:cBhvr>
                                      <p:tavLst>
                                        <p:tav tm="0">
                                          <p:val>
                                            <p:strVal val="#ppt_x"/>
                                          </p:val>
                                        </p:tav>
                                        <p:tav tm="100000">
                                          <p:val>
                                            <p:strVal val="#ppt_x"/>
                                          </p:val>
                                        </p:tav>
                                      </p:tavLst>
                                    </p:anim>
                                    <p:anim calcmode="lin" valueType="num">
                                      <p:cBhvr additive="base">
                                        <p:cTn id="20" dur="500" fill="hold"/>
                                        <p:tgtEl>
                                          <p:spTgt spid="138349"/>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8350"/>
                                        </p:tgtEl>
                                        <p:attrNameLst>
                                          <p:attrName>style.visibility</p:attrName>
                                        </p:attrNameLst>
                                      </p:cBhvr>
                                      <p:to>
                                        <p:strVal val="visible"/>
                                      </p:to>
                                    </p:set>
                                    <p:anim calcmode="lin" valueType="num">
                                      <p:cBhvr additive="base">
                                        <p:cTn id="25" dur="500" fill="hold"/>
                                        <p:tgtEl>
                                          <p:spTgt spid="138350"/>
                                        </p:tgtEl>
                                        <p:attrNameLst>
                                          <p:attrName>ppt_x</p:attrName>
                                        </p:attrNameLst>
                                      </p:cBhvr>
                                      <p:tavLst>
                                        <p:tav tm="0">
                                          <p:val>
                                            <p:strVal val="#ppt_x"/>
                                          </p:val>
                                        </p:tav>
                                        <p:tav tm="100000">
                                          <p:val>
                                            <p:strVal val="#ppt_x"/>
                                          </p:val>
                                        </p:tav>
                                      </p:tavLst>
                                    </p:anim>
                                    <p:anim calcmode="lin" valueType="num">
                                      <p:cBhvr additive="base">
                                        <p:cTn id="26" dur="500" fill="hold"/>
                                        <p:tgtEl>
                                          <p:spTgt spid="13835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8351"/>
                                        </p:tgtEl>
                                        <p:attrNameLst>
                                          <p:attrName>style.visibility</p:attrName>
                                        </p:attrNameLst>
                                      </p:cBhvr>
                                      <p:to>
                                        <p:strVal val="visible"/>
                                      </p:to>
                                    </p:set>
                                    <p:anim calcmode="lin" valueType="num">
                                      <p:cBhvr additive="base">
                                        <p:cTn id="31" dur="500" fill="hold"/>
                                        <p:tgtEl>
                                          <p:spTgt spid="138351"/>
                                        </p:tgtEl>
                                        <p:attrNameLst>
                                          <p:attrName>ppt_x</p:attrName>
                                        </p:attrNameLst>
                                      </p:cBhvr>
                                      <p:tavLst>
                                        <p:tav tm="0">
                                          <p:val>
                                            <p:strVal val="#ppt_x"/>
                                          </p:val>
                                        </p:tav>
                                        <p:tav tm="100000">
                                          <p:val>
                                            <p:strVal val="#ppt_x"/>
                                          </p:val>
                                        </p:tav>
                                      </p:tavLst>
                                    </p:anim>
                                    <p:anim calcmode="lin" valueType="num">
                                      <p:cBhvr additive="base">
                                        <p:cTn id="32" dur="500" fill="hold"/>
                                        <p:tgtEl>
                                          <p:spTgt spid="13835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8352"/>
                                        </p:tgtEl>
                                        <p:attrNameLst>
                                          <p:attrName>style.visibility</p:attrName>
                                        </p:attrNameLst>
                                      </p:cBhvr>
                                      <p:to>
                                        <p:strVal val="visible"/>
                                      </p:to>
                                    </p:set>
                                    <p:anim calcmode="lin" valueType="num">
                                      <p:cBhvr additive="base">
                                        <p:cTn id="37" dur="500" fill="hold"/>
                                        <p:tgtEl>
                                          <p:spTgt spid="138352"/>
                                        </p:tgtEl>
                                        <p:attrNameLst>
                                          <p:attrName>ppt_x</p:attrName>
                                        </p:attrNameLst>
                                      </p:cBhvr>
                                      <p:tavLst>
                                        <p:tav tm="0">
                                          <p:val>
                                            <p:strVal val="#ppt_x"/>
                                          </p:val>
                                        </p:tav>
                                        <p:tav tm="100000">
                                          <p:val>
                                            <p:strVal val="#ppt_x"/>
                                          </p:val>
                                        </p:tav>
                                      </p:tavLst>
                                    </p:anim>
                                    <p:anim calcmode="lin" valueType="num">
                                      <p:cBhvr additive="base">
                                        <p:cTn id="38" dur="500" fill="hold"/>
                                        <p:tgtEl>
                                          <p:spTgt spid="13835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8353"/>
                                        </p:tgtEl>
                                        <p:attrNameLst>
                                          <p:attrName>style.visibility</p:attrName>
                                        </p:attrNameLst>
                                      </p:cBhvr>
                                      <p:to>
                                        <p:strVal val="visible"/>
                                      </p:to>
                                    </p:set>
                                    <p:anim calcmode="lin" valueType="num">
                                      <p:cBhvr additive="base">
                                        <p:cTn id="43" dur="500" fill="hold"/>
                                        <p:tgtEl>
                                          <p:spTgt spid="138353"/>
                                        </p:tgtEl>
                                        <p:attrNameLst>
                                          <p:attrName>ppt_x</p:attrName>
                                        </p:attrNameLst>
                                      </p:cBhvr>
                                      <p:tavLst>
                                        <p:tav tm="0">
                                          <p:val>
                                            <p:strVal val="#ppt_x"/>
                                          </p:val>
                                        </p:tav>
                                        <p:tav tm="100000">
                                          <p:val>
                                            <p:strVal val="#ppt_x"/>
                                          </p:val>
                                        </p:tav>
                                      </p:tavLst>
                                    </p:anim>
                                    <p:anim calcmode="lin" valueType="num">
                                      <p:cBhvr additive="base">
                                        <p:cTn id="44" dur="500" fill="hold"/>
                                        <p:tgtEl>
                                          <p:spTgt spid="138353"/>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8355"/>
                                        </p:tgtEl>
                                        <p:attrNameLst>
                                          <p:attrName>style.visibility</p:attrName>
                                        </p:attrNameLst>
                                      </p:cBhvr>
                                      <p:to>
                                        <p:strVal val="visible"/>
                                      </p:to>
                                    </p:set>
                                    <p:anim calcmode="lin" valueType="num">
                                      <p:cBhvr additive="base">
                                        <p:cTn id="49" dur="500" fill="hold"/>
                                        <p:tgtEl>
                                          <p:spTgt spid="138355"/>
                                        </p:tgtEl>
                                        <p:attrNameLst>
                                          <p:attrName>ppt_x</p:attrName>
                                        </p:attrNameLst>
                                      </p:cBhvr>
                                      <p:tavLst>
                                        <p:tav tm="0">
                                          <p:val>
                                            <p:strVal val="#ppt_x"/>
                                          </p:val>
                                        </p:tav>
                                        <p:tav tm="100000">
                                          <p:val>
                                            <p:strVal val="#ppt_x"/>
                                          </p:val>
                                        </p:tav>
                                      </p:tavLst>
                                    </p:anim>
                                    <p:anim calcmode="lin" valueType="num">
                                      <p:cBhvr additive="base">
                                        <p:cTn id="50" dur="500" fill="hold"/>
                                        <p:tgtEl>
                                          <p:spTgt spid="138355"/>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8357"/>
                                        </p:tgtEl>
                                        <p:attrNameLst>
                                          <p:attrName>style.visibility</p:attrName>
                                        </p:attrNameLst>
                                      </p:cBhvr>
                                      <p:to>
                                        <p:strVal val="visible"/>
                                      </p:to>
                                    </p:set>
                                    <p:anim calcmode="lin" valueType="num">
                                      <p:cBhvr additive="base">
                                        <p:cTn id="55" dur="500" fill="hold"/>
                                        <p:tgtEl>
                                          <p:spTgt spid="138357"/>
                                        </p:tgtEl>
                                        <p:attrNameLst>
                                          <p:attrName>ppt_x</p:attrName>
                                        </p:attrNameLst>
                                      </p:cBhvr>
                                      <p:tavLst>
                                        <p:tav tm="0">
                                          <p:val>
                                            <p:strVal val="#ppt_x"/>
                                          </p:val>
                                        </p:tav>
                                        <p:tav tm="100000">
                                          <p:val>
                                            <p:strVal val="#ppt_x"/>
                                          </p:val>
                                        </p:tav>
                                      </p:tavLst>
                                    </p:anim>
                                    <p:anim calcmode="lin" valueType="num">
                                      <p:cBhvr additive="base">
                                        <p:cTn id="56" dur="500" fill="hold"/>
                                        <p:tgtEl>
                                          <p:spTgt spid="138357"/>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8358"/>
                                        </p:tgtEl>
                                        <p:attrNameLst>
                                          <p:attrName>style.visibility</p:attrName>
                                        </p:attrNameLst>
                                      </p:cBhvr>
                                      <p:to>
                                        <p:strVal val="visible"/>
                                      </p:to>
                                    </p:set>
                                    <p:anim calcmode="lin" valueType="num">
                                      <p:cBhvr additive="base">
                                        <p:cTn id="61" dur="500" fill="hold"/>
                                        <p:tgtEl>
                                          <p:spTgt spid="138358"/>
                                        </p:tgtEl>
                                        <p:attrNameLst>
                                          <p:attrName>ppt_x</p:attrName>
                                        </p:attrNameLst>
                                      </p:cBhvr>
                                      <p:tavLst>
                                        <p:tav tm="0">
                                          <p:val>
                                            <p:strVal val="#ppt_x"/>
                                          </p:val>
                                        </p:tav>
                                        <p:tav tm="100000">
                                          <p:val>
                                            <p:strVal val="#ppt_x"/>
                                          </p:val>
                                        </p:tav>
                                      </p:tavLst>
                                    </p:anim>
                                    <p:anim calcmode="lin" valueType="num">
                                      <p:cBhvr additive="base">
                                        <p:cTn id="62" dur="500" fill="hold"/>
                                        <p:tgtEl>
                                          <p:spTgt spid="138358"/>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8359"/>
                                        </p:tgtEl>
                                        <p:attrNameLst>
                                          <p:attrName>style.visibility</p:attrName>
                                        </p:attrNameLst>
                                      </p:cBhvr>
                                      <p:to>
                                        <p:strVal val="visible"/>
                                      </p:to>
                                    </p:set>
                                    <p:anim calcmode="lin" valueType="num">
                                      <p:cBhvr additive="base">
                                        <p:cTn id="67" dur="500" fill="hold"/>
                                        <p:tgtEl>
                                          <p:spTgt spid="138359"/>
                                        </p:tgtEl>
                                        <p:attrNameLst>
                                          <p:attrName>ppt_x</p:attrName>
                                        </p:attrNameLst>
                                      </p:cBhvr>
                                      <p:tavLst>
                                        <p:tav tm="0">
                                          <p:val>
                                            <p:strVal val="#ppt_x"/>
                                          </p:val>
                                        </p:tav>
                                        <p:tav tm="100000">
                                          <p:val>
                                            <p:strVal val="#ppt_x"/>
                                          </p:val>
                                        </p:tav>
                                      </p:tavLst>
                                    </p:anim>
                                    <p:anim calcmode="lin" valueType="num">
                                      <p:cBhvr additive="base">
                                        <p:cTn id="68" dur="500" fill="hold"/>
                                        <p:tgtEl>
                                          <p:spTgt spid="1383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347" grpId="0" animBg="1"/>
      <p:bldP spid="138348" grpId="0" animBg="1"/>
      <p:bldP spid="138349" grpId="0" animBg="1"/>
      <p:bldP spid="138350" grpId="0" animBg="1"/>
      <p:bldP spid="138351" grpId="0" animBg="1"/>
      <p:bldP spid="138352" grpId="0" animBg="1"/>
      <p:bldP spid="138353" grpId="0" animBg="1"/>
      <p:bldP spid="138355" grpId="0" animBg="1"/>
      <p:bldP spid="138357" grpId="0" animBg="1"/>
      <p:bldP spid="138358" grpId="0" animBg="1"/>
      <p:bldP spid="13835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otDefined 2"/>
          <p:cNvSpPr>
            <a:spLocks noGrp="1" noChangeArrowheads="1"/>
          </p:cNvSpPr>
          <p:nvPr>
            <p:ph type="title"/>
          </p:nvPr>
        </p:nvSpPr>
        <p:spPr bwMode="auto">
          <a:xfrm>
            <a:off x="685800" y="257200"/>
            <a:ext cx="6870700" cy="1371600"/>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err="1" smtClean="0">
                <a:solidFill>
                  <a:srgbClr val="00B050"/>
                </a:solidFill>
                <a:latin typeface="Algerian" pitchFamily="82" charset="0"/>
              </a:rPr>
              <a:t>Beberapa</a:t>
            </a:r>
            <a:r>
              <a:rPr sz="4000" b="1" dirty="0" smtClean="0">
                <a:solidFill>
                  <a:srgbClr val="00B050"/>
                </a:solidFill>
                <a:latin typeface="Algerian" pitchFamily="82" charset="0"/>
              </a:rPr>
              <a:t> </a:t>
            </a:r>
            <a:r>
              <a:rPr sz="4000" b="1" dirty="0" err="1" smtClean="0">
                <a:solidFill>
                  <a:srgbClr val="00B050"/>
                </a:solidFill>
                <a:latin typeface="Algerian" pitchFamily="82" charset="0"/>
              </a:rPr>
              <a:t>Konsep</a:t>
            </a:r>
            <a:r>
              <a:rPr sz="4000" b="1" dirty="0" smtClean="0">
                <a:solidFill>
                  <a:srgbClr val="00B050"/>
                </a:solidFill>
                <a:latin typeface="Algerian" pitchFamily="82" charset="0"/>
              </a:rPr>
              <a:t> </a:t>
            </a:r>
            <a:r>
              <a:rPr sz="4000" b="1" dirty="0" err="1" smtClean="0">
                <a:solidFill>
                  <a:srgbClr val="00B050"/>
                </a:solidFill>
                <a:latin typeface="Algerian" pitchFamily="82" charset="0"/>
              </a:rPr>
              <a:t>Pendapatan</a:t>
            </a:r>
            <a:r>
              <a:rPr sz="4000" b="1" dirty="0" smtClean="0">
                <a:solidFill>
                  <a:srgbClr val="00B050"/>
                </a:solidFill>
                <a:latin typeface="Algerian" pitchFamily="82" charset="0"/>
              </a:rPr>
              <a:t> </a:t>
            </a:r>
            <a:r>
              <a:rPr sz="4000" b="1" dirty="0" err="1" smtClean="0">
                <a:solidFill>
                  <a:srgbClr val="00B050"/>
                </a:solidFill>
                <a:latin typeface="Algerian" pitchFamily="82" charset="0"/>
              </a:rPr>
              <a:t>Nasional</a:t>
            </a:r>
            <a:endParaRPr sz="4000" b="1" dirty="0" smtClean="0">
              <a:solidFill>
                <a:srgbClr val="00B050"/>
              </a:solidFill>
              <a:latin typeface="Algerian" pitchFamily="82" charset="0"/>
            </a:endParaRPr>
          </a:p>
        </p:txBody>
      </p:sp>
      <p:sp>
        <p:nvSpPr>
          <p:cNvPr id="13315" name="NotDefined 3"/>
          <p:cNvSpPr>
            <a:spLocks noGrp="1" noChangeArrowheads="1"/>
          </p:cNvSpPr>
          <p:nvPr>
            <p:ph idx="1"/>
          </p:nvPr>
        </p:nvSpPr>
        <p:spPr bwMode="auto">
          <a:xfrm>
            <a:off x="611560" y="2053208"/>
            <a:ext cx="7772400" cy="3824064"/>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90000"/>
              </a:lnSpc>
              <a:buSzPct val="100000"/>
            </a:pPr>
            <a:r>
              <a:rPr sz="2800" dirty="0" err="1" smtClean="0"/>
              <a:t>Pendapatan</a:t>
            </a:r>
            <a:r>
              <a:rPr sz="2800" dirty="0" smtClean="0"/>
              <a:t> </a:t>
            </a:r>
            <a:r>
              <a:rPr sz="2800" dirty="0" err="1" smtClean="0"/>
              <a:t>nasional</a:t>
            </a:r>
            <a:r>
              <a:rPr sz="2800" dirty="0" smtClean="0"/>
              <a:t> </a:t>
            </a:r>
            <a:r>
              <a:rPr sz="2800" dirty="0" err="1" smtClean="0"/>
              <a:t>aktual</a:t>
            </a:r>
            <a:r>
              <a:rPr sz="2800" dirty="0" smtClean="0"/>
              <a:t> </a:t>
            </a:r>
            <a:r>
              <a:rPr sz="2800" dirty="0" err="1" smtClean="0"/>
              <a:t>dan</a:t>
            </a:r>
            <a:r>
              <a:rPr sz="2800" dirty="0" smtClean="0"/>
              <a:t> </a:t>
            </a:r>
            <a:r>
              <a:rPr sz="2800" dirty="0" err="1" smtClean="0"/>
              <a:t>pendapatan</a:t>
            </a:r>
            <a:r>
              <a:rPr sz="2800" dirty="0" smtClean="0"/>
              <a:t> </a:t>
            </a:r>
            <a:r>
              <a:rPr sz="2800" dirty="0" err="1" smtClean="0"/>
              <a:t>nasional</a:t>
            </a:r>
            <a:r>
              <a:rPr sz="2800" dirty="0" smtClean="0"/>
              <a:t> </a:t>
            </a:r>
            <a:r>
              <a:rPr sz="2800" dirty="0" err="1" smtClean="0"/>
              <a:t>potensial</a:t>
            </a:r>
            <a:endParaRPr sz="2800" dirty="0" smtClean="0"/>
          </a:p>
          <a:p>
            <a:pPr>
              <a:lnSpc>
                <a:spcPct val="90000"/>
              </a:lnSpc>
              <a:buSzPct val="100000"/>
            </a:pPr>
            <a:r>
              <a:rPr sz="2800" dirty="0" err="1" smtClean="0"/>
              <a:t>Pendapatan</a:t>
            </a:r>
            <a:r>
              <a:rPr sz="2800" dirty="0" smtClean="0"/>
              <a:t> </a:t>
            </a:r>
            <a:r>
              <a:rPr sz="2800" dirty="0" err="1" smtClean="0"/>
              <a:t>nasional</a:t>
            </a:r>
            <a:r>
              <a:rPr sz="2800" dirty="0" smtClean="0"/>
              <a:t> nominal (</a:t>
            </a:r>
            <a:r>
              <a:rPr lang="id-ID" sz="2800" dirty="0" smtClean="0"/>
              <a:t>menurut </a:t>
            </a:r>
            <a:r>
              <a:rPr sz="2800" dirty="0" err="1" smtClean="0"/>
              <a:t>harga</a:t>
            </a:r>
            <a:r>
              <a:rPr sz="2800" dirty="0" smtClean="0"/>
              <a:t> </a:t>
            </a:r>
            <a:r>
              <a:rPr sz="2800" dirty="0" err="1" smtClean="0"/>
              <a:t>berlaku</a:t>
            </a:r>
            <a:r>
              <a:rPr sz="2800" dirty="0" smtClean="0"/>
              <a:t>) </a:t>
            </a:r>
            <a:r>
              <a:rPr sz="2800" dirty="0" err="1" smtClean="0"/>
              <a:t>dan</a:t>
            </a:r>
            <a:r>
              <a:rPr sz="2800" dirty="0" smtClean="0"/>
              <a:t> </a:t>
            </a:r>
            <a:r>
              <a:rPr sz="2800" dirty="0" err="1" smtClean="0"/>
              <a:t>pendapatan</a:t>
            </a:r>
            <a:r>
              <a:rPr sz="2800" dirty="0" smtClean="0"/>
              <a:t> </a:t>
            </a:r>
            <a:r>
              <a:rPr sz="2800" dirty="0" err="1" smtClean="0"/>
              <a:t>nasional</a:t>
            </a:r>
            <a:r>
              <a:rPr sz="2800" dirty="0" smtClean="0"/>
              <a:t> rill (</a:t>
            </a:r>
            <a:r>
              <a:rPr lang="id-ID" sz="2800" dirty="0" smtClean="0"/>
              <a:t>menurut </a:t>
            </a:r>
            <a:r>
              <a:rPr sz="2800" dirty="0" err="1" smtClean="0"/>
              <a:t>harga</a:t>
            </a:r>
            <a:r>
              <a:rPr sz="2800" dirty="0" smtClean="0"/>
              <a:t> </a:t>
            </a:r>
            <a:r>
              <a:rPr sz="2800" dirty="0" err="1" smtClean="0"/>
              <a:t>konstan</a:t>
            </a:r>
            <a:r>
              <a:rPr sz="2800" dirty="0" smtClean="0"/>
              <a:t>)</a:t>
            </a:r>
          </a:p>
          <a:p>
            <a:pPr>
              <a:lnSpc>
                <a:spcPct val="90000"/>
              </a:lnSpc>
              <a:buSzPct val="100000"/>
            </a:pPr>
            <a:r>
              <a:rPr sz="2800" dirty="0" err="1" smtClean="0"/>
              <a:t>Pendapatan</a:t>
            </a:r>
            <a:r>
              <a:rPr sz="2800" dirty="0" smtClean="0"/>
              <a:t> </a:t>
            </a:r>
            <a:r>
              <a:rPr sz="2800" dirty="0" err="1" smtClean="0"/>
              <a:t>nasional</a:t>
            </a:r>
            <a:r>
              <a:rPr sz="2800" dirty="0" smtClean="0"/>
              <a:t> </a:t>
            </a:r>
            <a:r>
              <a:rPr sz="2800" dirty="0" err="1" smtClean="0"/>
              <a:t>menurut</a:t>
            </a:r>
            <a:r>
              <a:rPr sz="2800" dirty="0" smtClean="0"/>
              <a:t> </a:t>
            </a:r>
            <a:r>
              <a:rPr sz="2800" dirty="0" err="1" smtClean="0"/>
              <a:t>harga</a:t>
            </a:r>
            <a:r>
              <a:rPr sz="2800" dirty="0" smtClean="0"/>
              <a:t> </a:t>
            </a:r>
            <a:r>
              <a:rPr sz="2800" dirty="0" err="1" smtClean="0"/>
              <a:t>faktor</a:t>
            </a:r>
            <a:r>
              <a:rPr sz="2800" dirty="0" smtClean="0"/>
              <a:t> </a:t>
            </a:r>
            <a:r>
              <a:rPr sz="2800" dirty="0" err="1" smtClean="0"/>
              <a:t>dan</a:t>
            </a:r>
            <a:r>
              <a:rPr sz="2800" dirty="0" smtClean="0"/>
              <a:t> </a:t>
            </a:r>
            <a:r>
              <a:rPr sz="2800" dirty="0" err="1" smtClean="0"/>
              <a:t>pendapatan</a:t>
            </a:r>
            <a:r>
              <a:rPr sz="2800" dirty="0" smtClean="0"/>
              <a:t> </a:t>
            </a:r>
            <a:r>
              <a:rPr sz="2800" dirty="0" err="1" smtClean="0"/>
              <a:t>nasional</a:t>
            </a:r>
            <a:r>
              <a:rPr sz="2800" dirty="0" smtClean="0"/>
              <a:t> </a:t>
            </a:r>
            <a:r>
              <a:rPr sz="2800" dirty="0" err="1" smtClean="0"/>
              <a:t>menurut</a:t>
            </a:r>
            <a:r>
              <a:rPr sz="2800" dirty="0" smtClean="0"/>
              <a:t> </a:t>
            </a:r>
            <a:r>
              <a:rPr sz="2800" dirty="0" err="1" smtClean="0"/>
              <a:t>harga</a:t>
            </a:r>
            <a:r>
              <a:rPr sz="2800" dirty="0" smtClean="0"/>
              <a:t> </a:t>
            </a:r>
            <a:r>
              <a:rPr sz="2800" dirty="0" err="1" smtClean="0"/>
              <a:t>pasar</a:t>
            </a:r>
            <a:endParaRPr sz="2800" dirty="0" smtClean="0"/>
          </a:p>
        </p:txBody>
      </p:sp>
      <p:sp>
        <p:nvSpPr>
          <p:cNvPr id="5" name="Rectangle 7"/>
          <p:cNvSpPr>
            <a:spLocks noGrp="1"/>
          </p:cNvSpPr>
          <p:nvPr>
            <p:ph type="sldNum" sz="quarter" idx="12"/>
          </p:nvPr>
        </p:nvSpPr>
        <p:spPr>
          <a:ln/>
        </p:spPr>
        <p:txBody>
          <a:bodyPr/>
          <a:lstStyle/>
          <a:p>
            <a:fld id="{9DBF5C7D-9849-4BCD-8F03-5BFE013FB149}" type="slidenum">
              <a:rPr lang="en-US"/>
              <a:pPr/>
              <a:t>21</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19929104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764704"/>
            <a:ext cx="7931224" cy="490537"/>
          </a:xfrm>
        </p:spPr>
        <p:txBody>
          <a:bodyPr>
            <a:normAutofit fontScale="90000"/>
          </a:bodyPr>
          <a:lstStyle/>
          <a:p>
            <a:pPr eaLnBrk="1" hangingPunct="1"/>
            <a:r>
              <a:rPr lang="id-ID" sz="3200" b="1" dirty="0" smtClean="0">
                <a:latin typeface="Arial Rounded MT Bold" pitchFamily="34" charset="0"/>
              </a:rPr>
              <a:t>Penjelasan : </a:t>
            </a:r>
            <a:r>
              <a:rPr lang="id-ID" sz="3200" b="1" dirty="0">
                <a:solidFill>
                  <a:srgbClr val="FBF761"/>
                </a:solidFill>
                <a:latin typeface="Arial Rounded MT Bold" pitchFamily="34" charset="0"/>
              </a:rPr>
              <a:t>Konsep Pendapatan Nasional</a:t>
            </a:r>
            <a:endParaRPr lang="id-ID" sz="3200" b="1" dirty="0" smtClean="0">
              <a:solidFill>
                <a:srgbClr val="FBF761"/>
              </a:solidFill>
              <a:latin typeface="Arial Rounded MT Bold" pitchFamily="34" charset="0"/>
            </a:endParaRPr>
          </a:p>
        </p:txBody>
      </p:sp>
      <p:sp>
        <p:nvSpPr>
          <p:cNvPr id="3" name="Content Placeholder 2"/>
          <p:cNvSpPr>
            <a:spLocks noGrp="1"/>
          </p:cNvSpPr>
          <p:nvPr>
            <p:ph idx="1"/>
          </p:nvPr>
        </p:nvSpPr>
        <p:spPr>
          <a:xfrm>
            <a:off x="457200" y="1484784"/>
            <a:ext cx="8229600" cy="5112568"/>
          </a:xfrm>
        </p:spPr>
        <p:txBody>
          <a:bodyPr>
            <a:normAutofit fontScale="62500" lnSpcReduction="20000"/>
          </a:bodyPr>
          <a:lstStyle/>
          <a:p>
            <a:pPr marL="274320" indent="-274320" algn="just" eaLnBrk="1" fontAlgn="auto" hangingPunct="1">
              <a:spcAft>
                <a:spcPts val="0"/>
              </a:spcAft>
              <a:buClr>
                <a:schemeClr val="accent3"/>
              </a:buClr>
              <a:buFont typeface="Wingdings 2" panose="05020102010507070707"/>
              <a:buChar char=""/>
              <a:defRPr/>
            </a:pPr>
            <a:r>
              <a:rPr lang="en-US" dirty="0" smtClean="0">
                <a:solidFill>
                  <a:srgbClr val="FF0000"/>
                </a:solidFill>
                <a:latin typeface="+mj-lt"/>
              </a:rPr>
              <a:t>P</a:t>
            </a:r>
            <a:r>
              <a:rPr lang="id-ID" dirty="0" smtClean="0">
                <a:solidFill>
                  <a:srgbClr val="FF0000"/>
                </a:solidFill>
                <a:latin typeface="+mj-lt"/>
              </a:rPr>
              <a:t>endapatan nasional </a:t>
            </a:r>
            <a:r>
              <a:rPr lang="id-ID" i="1" dirty="0" smtClean="0">
                <a:solidFill>
                  <a:srgbClr val="FF0000"/>
                </a:solidFill>
                <a:latin typeface="+mj-lt"/>
              </a:rPr>
              <a:t>sebenarnya</a:t>
            </a:r>
            <a:r>
              <a:rPr lang="id-ID" i="1" dirty="0" smtClean="0">
                <a:latin typeface="+mj-lt"/>
              </a:rPr>
              <a:t> </a:t>
            </a:r>
            <a:r>
              <a:rPr lang="id-ID" dirty="0" smtClean="0">
                <a:latin typeface="+mj-lt"/>
              </a:rPr>
              <a:t>adalah pendapatan nasional yang dapat dicapai suatu perekonomian pada kondisi aktual yang ada.</a:t>
            </a:r>
          </a:p>
          <a:p>
            <a:pPr marL="274320" indent="-274320" algn="just" eaLnBrk="1" fontAlgn="auto" hangingPunct="1">
              <a:spcAft>
                <a:spcPts val="0"/>
              </a:spcAft>
              <a:buClr>
                <a:schemeClr val="accent3"/>
              </a:buClr>
              <a:buFont typeface="Wingdings 2" panose="05020102010507070707"/>
              <a:buChar char=""/>
              <a:defRPr/>
            </a:pPr>
            <a:r>
              <a:rPr lang="id-ID" dirty="0" smtClean="0">
                <a:solidFill>
                  <a:srgbClr val="FF0000"/>
                </a:solidFill>
              </a:rPr>
              <a:t>Pendapatan </a:t>
            </a:r>
            <a:r>
              <a:rPr lang="id-ID" dirty="0">
                <a:solidFill>
                  <a:srgbClr val="FF0000"/>
                </a:solidFill>
              </a:rPr>
              <a:t>nasional </a:t>
            </a:r>
            <a:r>
              <a:rPr lang="id-ID" i="1" dirty="0">
                <a:solidFill>
                  <a:srgbClr val="FF0000"/>
                </a:solidFill>
              </a:rPr>
              <a:t>potensial</a:t>
            </a:r>
            <a:r>
              <a:rPr lang="id-ID" i="1" dirty="0"/>
              <a:t> </a:t>
            </a:r>
            <a:r>
              <a:rPr lang="id-ID" dirty="0"/>
              <a:t>adalah pendapatan nasional yang dapat dicapai suatu negara pada tingkat penggunaan tenaga kerja penuh</a:t>
            </a:r>
            <a:r>
              <a:rPr lang="id-ID" dirty="0" smtClean="0"/>
              <a:t>.</a:t>
            </a:r>
          </a:p>
          <a:p>
            <a:pPr marL="274320" indent="-274320" algn="just" eaLnBrk="1" fontAlgn="auto" hangingPunct="1">
              <a:spcAft>
                <a:spcPts val="0"/>
              </a:spcAft>
              <a:buClr>
                <a:schemeClr val="accent3"/>
              </a:buClr>
              <a:buFont typeface="Wingdings 2" panose="05020102010507070707"/>
              <a:buChar char=""/>
              <a:defRPr/>
            </a:pPr>
            <a:endParaRPr lang="id-ID" dirty="0" smtClean="0"/>
          </a:p>
          <a:p>
            <a:pPr marL="274320" indent="-274320" algn="just" eaLnBrk="1" fontAlgn="auto" hangingPunct="1">
              <a:spcAft>
                <a:spcPts val="0"/>
              </a:spcAft>
              <a:buClr>
                <a:schemeClr val="accent3"/>
              </a:buClr>
              <a:buFont typeface="Wingdings 2" panose="05020102010507070707"/>
              <a:buChar char=""/>
              <a:defRPr/>
            </a:pPr>
            <a:r>
              <a:rPr lang="id-ID" dirty="0">
                <a:solidFill>
                  <a:schemeClr val="tx1">
                    <a:lumMod val="50000"/>
                  </a:schemeClr>
                </a:solidFill>
              </a:rPr>
              <a:t>Pendapatan Nasional Nominal </a:t>
            </a:r>
            <a:r>
              <a:rPr lang="id-ID" dirty="0"/>
              <a:t>= Pendapatan Nasional menurut harga yang berlaku. </a:t>
            </a:r>
            <a:endParaRPr lang="id-ID" dirty="0" smtClean="0"/>
          </a:p>
          <a:p>
            <a:pPr marL="274320" indent="-274320" algn="just" eaLnBrk="1" fontAlgn="auto" hangingPunct="1">
              <a:spcAft>
                <a:spcPts val="0"/>
              </a:spcAft>
              <a:buClr>
                <a:schemeClr val="accent3"/>
              </a:buClr>
              <a:buFont typeface="Wingdings 2" panose="05020102010507070707"/>
              <a:buChar char=""/>
              <a:defRPr/>
            </a:pPr>
            <a:r>
              <a:rPr lang="id-ID" dirty="0" smtClean="0">
                <a:solidFill>
                  <a:schemeClr val="tx1">
                    <a:lumMod val="50000"/>
                  </a:schemeClr>
                </a:solidFill>
              </a:rPr>
              <a:t>Pendapatan </a:t>
            </a:r>
            <a:r>
              <a:rPr lang="id-ID" dirty="0">
                <a:solidFill>
                  <a:schemeClr val="tx1">
                    <a:lumMod val="50000"/>
                  </a:schemeClr>
                </a:solidFill>
              </a:rPr>
              <a:t>Nasional Riil </a:t>
            </a:r>
            <a:r>
              <a:rPr lang="id-ID" dirty="0"/>
              <a:t>= Pendapatan Nasional menurut harga konstan</a:t>
            </a:r>
            <a:r>
              <a:rPr lang="id-ID" dirty="0" smtClean="0"/>
              <a:t>.</a:t>
            </a:r>
          </a:p>
          <a:p>
            <a:pPr marL="274320" indent="-274320" algn="just" eaLnBrk="1" fontAlgn="auto" hangingPunct="1">
              <a:spcAft>
                <a:spcPts val="0"/>
              </a:spcAft>
              <a:buClr>
                <a:schemeClr val="accent3"/>
              </a:buClr>
              <a:buFont typeface="Wingdings 2" panose="05020102010507070707"/>
              <a:buChar char=""/>
              <a:defRPr/>
            </a:pPr>
            <a:endParaRPr lang="id-ID" dirty="0" smtClean="0"/>
          </a:p>
          <a:p>
            <a:r>
              <a:rPr lang="id-ID" dirty="0">
                <a:solidFill>
                  <a:srgbClr val="FB69B5"/>
                </a:solidFill>
              </a:rPr>
              <a:t>Harga pasar </a:t>
            </a:r>
            <a:r>
              <a:rPr lang="id-ID" dirty="0"/>
              <a:t>: perhitungan nilai barang dengan menggunakan harga yang dibayar oleh pembeli. </a:t>
            </a:r>
            <a:endParaRPr lang="id-ID" dirty="0" smtClean="0"/>
          </a:p>
          <a:p>
            <a:r>
              <a:rPr lang="id-ID" dirty="0" smtClean="0">
                <a:solidFill>
                  <a:srgbClr val="FB69B5"/>
                </a:solidFill>
              </a:rPr>
              <a:t>Harga </a:t>
            </a:r>
            <a:r>
              <a:rPr lang="id-ID" dirty="0">
                <a:solidFill>
                  <a:srgbClr val="FB69B5"/>
                </a:solidFill>
              </a:rPr>
              <a:t>faktor </a:t>
            </a:r>
            <a:r>
              <a:rPr lang="id-ID" dirty="0"/>
              <a:t>: perhitungan nilai barang tergantung kepada jumlah pendapatan faktor-faktor produksi.</a:t>
            </a:r>
          </a:p>
          <a:p>
            <a:r>
              <a:rPr lang="id-ID" dirty="0"/>
              <a:t/>
            </a:r>
            <a:br>
              <a:rPr lang="id-ID" dirty="0"/>
            </a:br>
            <a:endParaRPr lang="en-US" dirty="0" smtClean="0">
              <a:latin typeface="+mj-lt"/>
            </a:endParaRPr>
          </a:p>
        </p:txBody>
      </p:sp>
      <p:sp>
        <p:nvSpPr>
          <p:cNvPr id="4"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otDefined 2"/>
          <p:cNvSpPr>
            <a:spLocks noGrp="1" noChangeArrowheads="1"/>
          </p:cNvSpPr>
          <p:nvPr>
            <p:ph type="title"/>
          </p:nvPr>
        </p:nvSpPr>
        <p:spPr bwMode="auto">
          <a:xfrm>
            <a:off x="685800" y="152400"/>
            <a:ext cx="6870700" cy="1447800"/>
          </a:xfrm>
          <a:solidFill>
            <a:schemeClr val="accent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err="1" smtClean="0">
                <a:solidFill>
                  <a:srgbClr val="E5F16F"/>
                </a:solidFill>
                <a:latin typeface="Algerian" pitchFamily="82" charset="0"/>
              </a:rPr>
              <a:t>Beberapa</a:t>
            </a:r>
            <a:r>
              <a:rPr sz="4000" b="1" dirty="0" smtClean="0">
                <a:solidFill>
                  <a:srgbClr val="E5F16F"/>
                </a:solidFill>
                <a:latin typeface="Algerian" pitchFamily="82" charset="0"/>
              </a:rPr>
              <a:t> </a:t>
            </a:r>
            <a:r>
              <a:rPr sz="4000" b="1" dirty="0" err="1" smtClean="0">
                <a:solidFill>
                  <a:srgbClr val="E5F16F"/>
                </a:solidFill>
                <a:latin typeface="Algerian" pitchFamily="82" charset="0"/>
              </a:rPr>
              <a:t>Istilah</a:t>
            </a:r>
            <a:r>
              <a:rPr sz="4000" b="1" dirty="0" smtClean="0">
                <a:solidFill>
                  <a:srgbClr val="E5F16F"/>
                </a:solidFill>
                <a:latin typeface="Algerian" pitchFamily="82" charset="0"/>
              </a:rPr>
              <a:t> </a:t>
            </a:r>
            <a:r>
              <a:rPr sz="4000" b="1" dirty="0" err="1" smtClean="0">
                <a:solidFill>
                  <a:srgbClr val="E5F16F"/>
                </a:solidFill>
                <a:latin typeface="Algerian" pitchFamily="82" charset="0"/>
              </a:rPr>
              <a:t>Dalam</a:t>
            </a:r>
            <a:r>
              <a:rPr sz="4000" b="1" dirty="0" smtClean="0">
                <a:solidFill>
                  <a:srgbClr val="E5F16F"/>
                </a:solidFill>
                <a:latin typeface="Algerian" pitchFamily="82" charset="0"/>
              </a:rPr>
              <a:t> </a:t>
            </a:r>
            <a:r>
              <a:rPr sz="4000" b="1" dirty="0" err="1" smtClean="0">
                <a:solidFill>
                  <a:srgbClr val="E5F16F"/>
                </a:solidFill>
                <a:latin typeface="Algerian" pitchFamily="82" charset="0"/>
              </a:rPr>
              <a:t>Pendapatan</a:t>
            </a:r>
            <a:r>
              <a:rPr sz="4000" b="1" dirty="0" smtClean="0">
                <a:solidFill>
                  <a:srgbClr val="E5F16F"/>
                </a:solidFill>
                <a:latin typeface="Algerian" pitchFamily="82" charset="0"/>
              </a:rPr>
              <a:t> </a:t>
            </a:r>
            <a:r>
              <a:rPr sz="4000" b="1" dirty="0" err="1" smtClean="0">
                <a:solidFill>
                  <a:srgbClr val="E5F16F"/>
                </a:solidFill>
                <a:latin typeface="Algerian" pitchFamily="82" charset="0"/>
              </a:rPr>
              <a:t>Nasional</a:t>
            </a:r>
            <a:endParaRPr sz="4000" b="1" dirty="0" smtClean="0">
              <a:solidFill>
                <a:srgbClr val="E5F16F"/>
              </a:solidFill>
              <a:latin typeface="Algerian" pitchFamily="82" charset="0"/>
            </a:endParaRPr>
          </a:p>
        </p:txBody>
      </p:sp>
      <p:sp>
        <p:nvSpPr>
          <p:cNvPr id="14339" name="NotDefined 3"/>
          <p:cNvSpPr>
            <a:spLocks noGrp="1" noChangeArrowheads="1"/>
          </p:cNvSpPr>
          <p:nvPr>
            <p:ph idx="1"/>
          </p:nvPr>
        </p:nvSpPr>
        <p:spPr bwMode="auto">
          <a:xfrm>
            <a:off x="467544" y="1775048"/>
            <a:ext cx="7990656" cy="38862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buSzPct val="100000"/>
            </a:pPr>
            <a:r>
              <a:rPr sz="2800" i="1" dirty="0" smtClean="0">
                <a:solidFill>
                  <a:srgbClr val="703DFF"/>
                </a:solidFill>
              </a:rPr>
              <a:t>Gross Domestic Product (GDP)</a:t>
            </a:r>
            <a:r>
              <a:rPr sz="2800" dirty="0" smtClean="0">
                <a:solidFill>
                  <a:srgbClr val="000000"/>
                </a:solidFill>
              </a:rPr>
              <a:t> </a:t>
            </a:r>
          </a:p>
          <a:p>
            <a:pPr>
              <a:buSzPct val="100000"/>
              <a:buFontTx/>
              <a:buNone/>
            </a:pPr>
            <a:r>
              <a:rPr sz="1600" dirty="0" smtClean="0"/>
              <a:t>       </a:t>
            </a:r>
            <a:r>
              <a:rPr sz="1600" dirty="0" err="1" smtClean="0"/>
              <a:t>Produksi</a:t>
            </a:r>
            <a:r>
              <a:rPr sz="1600" dirty="0" smtClean="0"/>
              <a:t> </a:t>
            </a:r>
            <a:r>
              <a:rPr sz="1600" dirty="0" err="1" smtClean="0"/>
              <a:t>Domestik</a:t>
            </a:r>
            <a:r>
              <a:rPr sz="1600" dirty="0" smtClean="0"/>
              <a:t>  </a:t>
            </a:r>
            <a:r>
              <a:rPr sz="1600" dirty="0" err="1" smtClean="0"/>
              <a:t>Bruto</a:t>
            </a:r>
            <a:r>
              <a:rPr sz="1600" dirty="0" smtClean="0"/>
              <a:t> (PDB)</a:t>
            </a:r>
          </a:p>
          <a:p>
            <a:pPr>
              <a:buSzPct val="100000"/>
            </a:pPr>
            <a:r>
              <a:rPr sz="2800" i="1" dirty="0" smtClean="0">
                <a:solidFill>
                  <a:schemeClr val="tx1">
                    <a:lumMod val="50000"/>
                  </a:schemeClr>
                </a:solidFill>
              </a:rPr>
              <a:t>Gross National Product (GNP)</a:t>
            </a:r>
            <a:r>
              <a:rPr sz="2800" dirty="0" smtClean="0">
                <a:solidFill>
                  <a:srgbClr val="003366"/>
                </a:solidFill>
              </a:rPr>
              <a:t> </a:t>
            </a:r>
          </a:p>
          <a:p>
            <a:pPr>
              <a:buSzPct val="100000"/>
              <a:buFontTx/>
              <a:buNone/>
            </a:pPr>
            <a:r>
              <a:rPr sz="1600" dirty="0" smtClean="0">
                <a:solidFill>
                  <a:srgbClr val="000000"/>
                </a:solidFill>
              </a:rPr>
              <a:t>        </a:t>
            </a:r>
            <a:r>
              <a:rPr sz="1600" dirty="0" err="1" smtClean="0"/>
              <a:t>Produksi</a:t>
            </a:r>
            <a:r>
              <a:rPr sz="1600" dirty="0" smtClean="0"/>
              <a:t> </a:t>
            </a:r>
            <a:r>
              <a:rPr sz="1600" dirty="0" err="1" smtClean="0"/>
              <a:t>Nasional</a:t>
            </a:r>
            <a:r>
              <a:rPr sz="1600" dirty="0" smtClean="0"/>
              <a:t> </a:t>
            </a:r>
            <a:r>
              <a:rPr sz="1600" dirty="0" err="1" smtClean="0"/>
              <a:t>Bruto</a:t>
            </a:r>
            <a:r>
              <a:rPr sz="1600" dirty="0" smtClean="0"/>
              <a:t> (PNB)</a:t>
            </a:r>
          </a:p>
          <a:p>
            <a:pPr>
              <a:buSzPct val="100000"/>
            </a:pPr>
            <a:r>
              <a:rPr sz="2800" i="1" dirty="0" smtClean="0">
                <a:solidFill>
                  <a:srgbClr val="FFC000"/>
                </a:solidFill>
              </a:rPr>
              <a:t>Net National Product (NNP)</a:t>
            </a:r>
            <a:r>
              <a:rPr sz="2800" dirty="0" smtClean="0">
                <a:solidFill>
                  <a:srgbClr val="FF0000"/>
                </a:solidFill>
              </a:rPr>
              <a:t> </a:t>
            </a:r>
          </a:p>
          <a:p>
            <a:pPr>
              <a:buSzPct val="100000"/>
              <a:buFontTx/>
              <a:buNone/>
            </a:pPr>
            <a:r>
              <a:rPr sz="1600" dirty="0" smtClean="0"/>
              <a:t>       </a:t>
            </a:r>
            <a:r>
              <a:rPr sz="1600" dirty="0" err="1" smtClean="0"/>
              <a:t>Produksi</a:t>
            </a:r>
            <a:r>
              <a:rPr sz="1600" dirty="0" smtClean="0"/>
              <a:t> </a:t>
            </a:r>
            <a:r>
              <a:rPr sz="1600" dirty="0" err="1" smtClean="0"/>
              <a:t>Nasional</a:t>
            </a:r>
            <a:r>
              <a:rPr sz="1600" dirty="0" smtClean="0"/>
              <a:t> </a:t>
            </a:r>
            <a:r>
              <a:rPr sz="1600" dirty="0" err="1" smtClean="0"/>
              <a:t>Neto</a:t>
            </a:r>
            <a:r>
              <a:rPr sz="1600" dirty="0" smtClean="0"/>
              <a:t> (PNN)</a:t>
            </a:r>
          </a:p>
          <a:p>
            <a:pPr>
              <a:buSzPct val="100000"/>
            </a:pPr>
            <a:r>
              <a:rPr sz="2800" i="1" dirty="0" smtClean="0">
                <a:solidFill>
                  <a:srgbClr val="D60093"/>
                </a:solidFill>
              </a:rPr>
              <a:t>National Income (NI)</a:t>
            </a:r>
            <a:r>
              <a:rPr sz="2800" dirty="0" smtClean="0">
                <a:solidFill>
                  <a:srgbClr val="000000"/>
                </a:solidFill>
              </a:rPr>
              <a:t>   </a:t>
            </a:r>
            <a:r>
              <a:rPr sz="1600" dirty="0" err="1" smtClean="0"/>
              <a:t>Pendapatan</a:t>
            </a:r>
            <a:r>
              <a:rPr sz="1600" dirty="0" smtClean="0"/>
              <a:t> </a:t>
            </a:r>
            <a:r>
              <a:rPr sz="1600" dirty="0" err="1" smtClean="0"/>
              <a:t>Nasional</a:t>
            </a:r>
            <a:r>
              <a:rPr sz="1600" dirty="0" smtClean="0"/>
              <a:t> (PN)</a:t>
            </a:r>
          </a:p>
          <a:p>
            <a:pPr>
              <a:buSzPct val="100000"/>
            </a:pPr>
            <a:r>
              <a:rPr sz="2800" i="1" dirty="0" smtClean="0">
                <a:solidFill>
                  <a:srgbClr val="669900"/>
                </a:solidFill>
              </a:rPr>
              <a:t>Personal Income (PI)</a:t>
            </a:r>
            <a:r>
              <a:rPr sz="2800" dirty="0" smtClean="0">
                <a:solidFill>
                  <a:srgbClr val="000000"/>
                </a:solidFill>
              </a:rPr>
              <a:t>  </a:t>
            </a:r>
            <a:r>
              <a:rPr sz="1600" dirty="0" err="1" smtClean="0"/>
              <a:t>Pendapatan</a:t>
            </a:r>
            <a:r>
              <a:rPr sz="1600" dirty="0" smtClean="0"/>
              <a:t> </a:t>
            </a:r>
            <a:r>
              <a:rPr sz="1600" dirty="0" err="1" smtClean="0"/>
              <a:t>Perorangan</a:t>
            </a:r>
            <a:r>
              <a:rPr sz="1600" dirty="0" smtClean="0"/>
              <a:t> (PP)</a:t>
            </a:r>
          </a:p>
          <a:p>
            <a:pPr>
              <a:buSzPct val="100000"/>
            </a:pPr>
            <a:r>
              <a:rPr sz="2800" i="1" dirty="0" err="1" smtClean="0">
                <a:solidFill>
                  <a:schemeClr val="accent4"/>
                </a:solidFill>
              </a:rPr>
              <a:t>Dispossable</a:t>
            </a:r>
            <a:r>
              <a:rPr sz="2800" i="1" dirty="0" smtClean="0">
                <a:solidFill>
                  <a:schemeClr val="accent4"/>
                </a:solidFill>
              </a:rPr>
              <a:t> Income (</a:t>
            </a:r>
            <a:r>
              <a:rPr sz="2800" i="1" dirty="0" err="1" smtClean="0">
                <a:solidFill>
                  <a:schemeClr val="accent4"/>
                </a:solidFill>
              </a:rPr>
              <a:t>Yd</a:t>
            </a:r>
            <a:r>
              <a:rPr sz="2800" i="1" dirty="0" smtClean="0">
                <a:solidFill>
                  <a:schemeClr val="accent4"/>
                </a:solidFill>
              </a:rPr>
              <a:t>)</a:t>
            </a:r>
            <a:r>
              <a:rPr sz="2800" dirty="0" smtClean="0">
                <a:solidFill>
                  <a:srgbClr val="000000"/>
                </a:solidFill>
              </a:rPr>
              <a:t>   </a:t>
            </a:r>
          </a:p>
          <a:p>
            <a:pPr marL="0" indent="0">
              <a:spcBef>
                <a:spcPts val="0"/>
              </a:spcBef>
              <a:buSzPct val="100000"/>
              <a:buNone/>
            </a:pPr>
            <a:r>
              <a:rPr lang="x-none" sz="2800" smtClean="0">
                <a:solidFill>
                  <a:srgbClr val="000000"/>
                </a:solidFill>
              </a:rPr>
              <a:t>    </a:t>
            </a:r>
            <a:r>
              <a:rPr sz="1600" dirty="0" err="1" smtClean="0"/>
              <a:t>Pendapatan</a:t>
            </a:r>
            <a:r>
              <a:rPr sz="1600" dirty="0" smtClean="0"/>
              <a:t> </a:t>
            </a:r>
            <a:r>
              <a:rPr sz="1600" dirty="0" err="1" smtClean="0"/>
              <a:t>dispossable</a:t>
            </a:r>
            <a:endParaRPr sz="1600" dirty="0" smtClean="0"/>
          </a:p>
        </p:txBody>
      </p:sp>
      <p:sp>
        <p:nvSpPr>
          <p:cNvPr id="5" name="Rectangle 7"/>
          <p:cNvSpPr>
            <a:spLocks noGrp="1"/>
          </p:cNvSpPr>
          <p:nvPr>
            <p:ph type="sldNum" sz="quarter" idx="12"/>
          </p:nvPr>
        </p:nvSpPr>
        <p:spPr>
          <a:ln/>
        </p:spPr>
        <p:txBody>
          <a:bodyPr/>
          <a:lstStyle/>
          <a:p>
            <a:fld id="{C7D2E5EE-465C-4BCE-89AA-2BC29CB3F3C7}" type="slidenum">
              <a:rPr lang="en-US"/>
              <a:pPr/>
              <a:t>23</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330438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otDefined 2"/>
          <p:cNvSpPr>
            <a:spLocks noGrp="1" noChangeArrowheads="1"/>
          </p:cNvSpPr>
          <p:nvPr>
            <p:ph type="title"/>
          </p:nvPr>
        </p:nvSpPr>
        <p:spPr bwMode="auto">
          <a:xfrm>
            <a:off x="609600" y="332656"/>
            <a:ext cx="6870700" cy="966936"/>
          </a:xfrm>
          <a:solidFill>
            <a:schemeClr val="accent4">
              <a:lumMod val="60000"/>
              <a:lumOff val="40000"/>
            </a:schemeClr>
          </a:solidFill>
          <a:ln algn="ctr">
            <a:solidFill>
              <a:schemeClr val="tx2"/>
            </a:solidFill>
            <a:headEnd/>
            <a:tailEnd/>
          </a:ln>
        </p:spPr>
        <p:txBody>
          <a:bodyPr vert="horz" wrap="square" lIns="91440" tIns="45720" rIns="91440" bIns="45720" numCol="1" compatLnSpc="1">
            <a:prstTxWarp prst="textNoShape">
              <a:avLst/>
            </a:prstTxWarp>
          </a:bodyPr>
          <a:lstStyle/>
          <a:p>
            <a:pPr algn="ctr">
              <a:buSzPct val="100000"/>
            </a:pPr>
            <a:r>
              <a:rPr b="1" dirty="0" smtClean="0">
                <a:solidFill>
                  <a:srgbClr val="FF0000"/>
                </a:solidFill>
                <a:latin typeface="Castellar" pitchFamily="18" charset="0"/>
              </a:rPr>
              <a:t>GDP &amp; GNP</a:t>
            </a:r>
            <a:endParaRPr b="1" dirty="0" smtClean="0">
              <a:solidFill>
                <a:srgbClr val="000000"/>
              </a:solidFill>
              <a:latin typeface="Castellar" pitchFamily="18" charset="0"/>
            </a:endParaRPr>
          </a:p>
        </p:txBody>
      </p:sp>
      <p:sp>
        <p:nvSpPr>
          <p:cNvPr id="15363" name="NotDefined 3"/>
          <p:cNvSpPr>
            <a:spLocks noGrp="1" noChangeArrowheads="1"/>
          </p:cNvSpPr>
          <p:nvPr>
            <p:ph idx="1"/>
          </p:nvPr>
        </p:nvSpPr>
        <p:spPr bwMode="auto">
          <a:xfrm>
            <a:off x="685800" y="1600200"/>
            <a:ext cx="7620000" cy="38862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80000"/>
              </a:lnSpc>
              <a:buSzPct val="100000"/>
            </a:pPr>
            <a:r>
              <a:rPr sz="2600" dirty="0" smtClean="0">
                <a:solidFill>
                  <a:srgbClr val="FF0000"/>
                </a:solidFill>
              </a:rPr>
              <a:t>GDP</a:t>
            </a:r>
            <a:r>
              <a:rPr sz="2600" dirty="0" smtClean="0"/>
              <a:t> : </a:t>
            </a:r>
            <a:r>
              <a:rPr sz="2600" dirty="0" err="1" smtClean="0"/>
              <a:t>Jumlah</a:t>
            </a:r>
            <a:r>
              <a:rPr sz="2600" dirty="0" smtClean="0"/>
              <a:t> </a:t>
            </a:r>
            <a:r>
              <a:rPr sz="2600" dirty="0" err="1" smtClean="0"/>
              <a:t>nilai</a:t>
            </a:r>
            <a:r>
              <a:rPr sz="2600" dirty="0" smtClean="0"/>
              <a:t> </a:t>
            </a:r>
            <a:r>
              <a:rPr sz="2600" dirty="0" err="1" smtClean="0"/>
              <a:t>produksi</a:t>
            </a:r>
            <a:r>
              <a:rPr sz="2600" dirty="0" smtClean="0"/>
              <a:t> </a:t>
            </a:r>
            <a:r>
              <a:rPr sz="2600" dirty="0" err="1" smtClean="0"/>
              <a:t>barang</a:t>
            </a:r>
            <a:r>
              <a:rPr sz="2600" dirty="0" smtClean="0"/>
              <a:t>/</a:t>
            </a:r>
            <a:r>
              <a:rPr sz="2600" dirty="0" err="1" smtClean="0"/>
              <a:t>jasa</a:t>
            </a:r>
            <a:r>
              <a:rPr sz="2600" dirty="0" smtClean="0"/>
              <a:t>  yang </a:t>
            </a:r>
            <a:r>
              <a:rPr sz="2600" dirty="0" err="1" smtClean="0"/>
              <a:t>dihasilkan</a:t>
            </a:r>
            <a:r>
              <a:rPr sz="2600" dirty="0" smtClean="0"/>
              <a:t> </a:t>
            </a:r>
            <a:r>
              <a:rPr sz="2600" dirty="0" err="1" smtClean="0"/>
              <a:t>oleh</a:t>
            </a:r>
            <a:r>
              <a:rPr sz="2600" dirty="0" smtClean="0"/>
              <a:t> unit-unit </a:t>
            </a:r>
            <a:r>
              <a:rPr sz="2600" dirty="0" err="1" smtClean="0"/>
              <a:t>ekonomi</a:t>
            </a:r>
            <a:r>
              <a:rPr sz="2600" dirty="0" smtClean="0"/>
              <a:t> yang </a:t>
            </a:r>
            <a:r>
              <a:rPr sz="2600" dirty="0" err="1" smtClean="0"/>
              <a:t>berada</a:t>
            </a:r>
            <a:r>
              <a:rPr sz="2600" dirty="0" smtClean="0"/>
              <a:t> </a:t>
            </a:r>
            <a:r>
              <a:rPr sz="2600" dirty="0" err="1" smtClean="0"/>
              <a:t>dalam</a:t>
            </a:r>
            <a:r>
              <a:rPr sz="2600" dirty="0" smtClean="0"/>
              <a:t> </a:t>
            </a:r>
            <a:r>
              <a:rPr sz="2600" dirty="0" err="1" smtClean="0">
                <a:solidFill>
                  <a:srgbClr val="FFC000"/>
                </a:solidFill>
              </a:rPr>
              <a:t>batas-batas</a:t>
            </a:r>
            <a:r>
              <a:rPr sz="2600" dirty="0" smtClean="0">
                <a:solidFill>
                  <a:srgbClr val="FFC000"/>
                </a:solidFill>
              </a:rPr>
              <a:t> </a:t>
            </a:r>
            <a:r>
              <a:rPr sz="2600" dirty="0" err="1" smtClean="0">
                <a:solidFill>
                  <a:srgbClr val="FFC000"/>
                </a:solidFill>
              </a:rPr>
              <a:t>wilayah</a:t>
            </a:r>
            <a:r>
              <a:rPr sz="2600" dirty="0" smtClean="0">
                <a:solidFill>
                  <a:srgbClr val="FFC000"/>
                </a:solidFill>
              </a:rPr>
              <a:t> </a:t>
            </a:r>
            <a:r>
              <a:rPr sz="2600" dirty="0" err="1" smtClean="0">
                <a:solidFill>
                  <a:srgbClr val="FFC000"/>
                </a:solidFill>
              </a:rPr>
              <a:t>suatu</a:t>
            </a:r>
            <a:r>
              <a:rPr sz="2600" dirty="0" smtClean="0">
                <a:solidFill>
                  <a:srgbClr val="FFC000"/>
                </a:solidFill>
              </a:rPr>
              <a:t> </a:t>
            </a:r>
            <a:r>
              <a:rPr sz="2600" dirty="0" err="1" smtClean="0">
                <a:solidFill>
                  <a:srgbClr val="FFC000"/>
                </a:solidFill>
              </a:rPr>
              <a:t>negara</a:t>
            </a:r>
            <a:r>
              <a:rPr sz="2600" dirty="0" smtClean="0">
                <a:solidFill>
                  <a:srgbClr val="FFC000"/>
                </a:solidFill>
              </a:rPr>
              <a:t> </a:t>
            </a:r>
            <a:r>
              <a:rPr sz="2600" dirty="0" err="1" smtClean="0"/>
              <a:t>dalam</a:t>
            </a:r>
            <a:r>
              <a:rPr sz="2600" dirty="0" smtClean="0"/>
              <a:t> </a:t>
            </a:r>
            <a:r>
              <a:rPr sz="2600" dirty="0" err="1" smtClean="0"/>
              <a:t>jangka</a:t>
            </a:r>
            <a:r>
              <a:rPr sz="2600" dirty="0" smtClean="0"/>
              <a:t> </a:t>
            </a:r>
            <a:r>
              <a:rPr sz="2600" dirty="0" err="1" smtClean="0"/>
              <a:t>waktu</a:t>
            </a:r>
            <a:r>
              <a:rPr sz="2600" dirty="0" smtClean="0"/>
              <a:t> </a:t>
            </a:r>
            <a:r>
              <a:rPr sz="2600" dirty="0" err="1" smtClean="0"/>
              <a:t>tertentu</a:t>
            </a:r>
            <a:r>
              <a:rPr sz="2600" dirty="0" smtClean="0"/>
              <a:t> (</a:t>
            </a:r>
            <a:r>
              <a:rPr sz="2600" dirty="0" err="1" smtClean="0"/>
              <a:t>biasanya</a:t>
            </a:r>
            <a:r>
              <a:rPr sz="2600" dirty="0" smtClean="0"/>
              <a:t> </a:t>
            </a:r>
            <a:r>
              <a:rPr sz="2600" dirty="0" err="1" smtClean="0"/>
              <a:t>satu</a:t>
            </a:r>
            <a:r>
              <a:rPr sz="2600" dirty="0" smtClean="0"/>
              <a:t> </a:t>
            </a:r>
            <a:r>
              <a:rPr sz="2600" dirty="0" err="1" smtClean="0"/>
              <a:t>tahun</a:t>
            </a:r>
            <a:r>
              <a:rPr sz="2600" dirty="0" smtClean="0"/>
              <a:t>) </a:t>
            </a:r>
            <a:r>
              <a:rPr sz="2600" dirty="0" err="1" smtClean="0">
                <a:solidFill>
                  <a:srgbClr val="FF99FF"/>
                </a:solidFill>
              </a:rPr>
              <a:t>dengan</a:t>
            </a:r>
            <a:r>
              <a:rPr sz="2600" dirty="0" smtClean="0">
                <a:solidFill>
                  <a:srgbClr val="FF99FF"/>
                </a:solidFill>
              </a:rPr>
              <a:t> </a:t>
            </a:r>
            <a:r>
              <a:rPr sz="2600" dirty="0" err="1" smtClean="0">
                <a:solidFill>
                  <a:srgbClr val="FF99FF"/>
                </a:solidFill>
              </a:rPr>
              <a:t>tidak</a:t>
            </a:r>
            <a:r>
              <a:rPr sz="2600" dirty="0" smtClean="0">
                <a:solidFill>
                  <a:srgbClr val="FF99FF"/>
                </a:solidFill>
              </a:rPr>
              <a:t> </a:t>
            </a:r>
            <a:r>
              <a:rPr sz="2600" dirty="0" err="1" smtClean="0">
                <a:solidFill>
                  <a:srgbClr val="FF99FF"/>
                </a:solidFill>
              </a:rPr>
              <a:t>memperhatikan</a:t>
            </a:r>
            <a:r>
              <a:rPr sz="2600" dirty="0" smtClean="0">
                <a:solidFill>
                  <a:srgbClr val="FF99FF"/>
                </a:solidFill>
              </a:rPr>
              <a:t> </a:t>
            </a:r>
            <a:r>
              <a:rPr sz="2600" dirty="0" err="1" smtClean="0">
                <a:solidFill>
                  <a:srgbClr val="FF99FF"/>
                </a:solidFill>
              </a:rPr>
              <a:t>siapa</a:t>
            </a:r>
            <a:r>
              <a:rPr sz="2600" dirty="0" smtClean="0">
                <a:solidFill>
                  <a:srgbClr val="FF99FF"/>
                </a:solidFill>
              </a:rPr>
              <a:t> </a:t>
            </a:r>
            <a:r>
              <a:rPr sz="2600" dirty="0" err="1" smtClean="0">
                <a:solidFill>
                  <a:srgbClr val="FF99FF"/>
                </a:solidFill>
              </a:rPr>
              <a:t>pemilikya</a:t>
            </a:r>
            <a:r>
              <a:rPr sz="2600" dirty="0" smtClean="0">
                <a:solidFill>
                  <a:srgbClr val="FF99FF"/>
                </a:solidFill>
              </a:rPr>
              <a:t>.</a:t>
            </a:r>
          </a:p>
          <a:p>
            <a:pPr>
              <a:lnSpc>
                <a:spcPct val="80000"/>
              </a:lnSpc>
              <a:buSzPct val="100000"/>
            </a:pPr>
            <a:endParaRPr sz="2600" dirty="0" smtClean="0">
              <a:solidFill>
                <a:srgbClr val="800000"/>
              </a:solidFill>
            </a:endParaRPr>
          </a:p>
          <a:p>
            <a:pPr>
              <a:lnSpc>
                <a:spcPct val="80000"/>
              </a:lnSpc>
              <a:buSzPct val="100000"/>
            </a:pPr>
            <a:r>
              <a:rPr sz="2600" dirty="0" smtClean="0">
                <a:solidFill>
                  <a:srgbClr val="FF0000"/>
                </a:solidFill>
              </a:rPr>
              <a:t>GNP</a:t>
            </a:r>
            <a:r>
              <a:rPr sz="2600" dirty="0" smtClean="0"/>
              <a:t> : </a:t>
            </a:r>
            <a:r>
              <a:rPr sz="2600" dirty="0" err="1" smtClean="0"/>
              <a:t>Jumlah</a:t>
            </a:r>
            <a:r>
              <a:rPr sz="2600" dirty="0" smtClean="0"/>
              <a:t> </a:t>
            </a:r>
            <a:r>
              <a:rPr sz="2600" dirty="0" err="1" smtClean="0"/>
              <a:t>nilai</a:t>
            </a:r>
            <a:r>
              <a:rPr sz="2600" dirty="0" smtClean="0"/>
              <a:t> </a:t>
            </a:r>
            <a:r>
              <a:rPr sz="2600" dirty="0" err="1" smtClean="0"/>
              <a:t>produksi</a:t>
            </a:r>
            <a:r>
              <a:rPr sz="2600" dirty="0" smtClean="0"/>
              <a:t> </a:t>
            </a:r>
            <a:r>
              <a:rPr sz="2600" dirty="0" err="1" smtClean="0"/>
              <a:t>barang</a:t>
            </a:r>
            <a:r>
              <a:rPr sz="2600" dirty="0" smtClean="0"/>
              <a:t>/</a:t>
            </a:r>
            <a:r>
              <a:rPr sz="2600" dirty="0" err="1" smtClean="0"/>
              <a:t>jasa</a:t>
            </a:r>
            <a:r>
              <a:rPr sz="2600" dirty="0" smtClean="0"/>
              <a:t> yang </a:t>
            </a:r>
            <a:r>
              <a:rPr sz="2600" dirty="0" err="1" smtClean="0">
                <a:solidFill>
                  <a:srgbClr val="FFC000"/>
                </a:solidFill>
              </a:rPr>
              <a:t>dimiliki</a:t>
            </a:r>
            <a:r>
              <a:rPr sz="2600" dirty="0" smtClean="0">
                <a:solidFill>
                  <a:srgbClr val="FFC000"/>
                </a:solidFill>
              </a:rPr>
              <a:t> </a:t>
            </a:r>
            <a:r>
              <a:rPr sz="2600" dirty="0" err="1" smtClean="0">
                <a:solidFill>
                  <a:srgbClr val="FFC000"/>
                </a:solidFill>
              </a:rPr>
              <a:t>oleh</a:t>
            </a:r>
            <a:r>
              <a:rPr sz="2600" dirty="0" smtClean="0">
                <a:solidFill>
                  <a:srgbClr val="FFC000"/>
                </a:solidFill>
              </a:rPr>
              <a:t> </a:t>
            </a:r>
            <a:r>
              <a:rPr sz="2600" dirty="0" err="1" smtClean="0">
                <a:solidFill>
                  <a:srgbClr val="FFC000"/>
                </a:solidFill>
              </a:rPr>
              <a:t>negara</a:t>
            </a:r>
            <a:r>
              <a:rPr sz="2600" dirty="0" smtClean="0">
                <a:solidFill>
                  <a:srgbClr val="FFC000"/>
                </a:solidFill>
              </a:rPr>
              <a:t> (</a:t>
            </a:r>
            <a:r>
              <a:rPr sz="2600" dirty="0" err="1" smtClean="0">
                <a:solidFill>
                  <a:srgbClr val="FFC000"/>
                </a:solidFill>
              </a:rPr>
              <a:t>warganegara</a:t>
            </a:r>
            <a:r>
              <a:rPr sz="2600" dirty="0" smtClean="0">
                <a:solidFill>
                  <a:srgbClr val="FFC000"/>
                </a:solidFill>
              </a:rPr>
              <a:t>)</a:t>
            </a:r>
            <a:r>
              <a:rPr sz="2600" dirty="0" smtClean="0">
                <a:solidFill>
                  <a:srgbClr val="000000"/>
                </a:solidFill>
              </a:rPr>
              <a:t> </a:t>
            </a:r>
            <a:r>
              <a:rPr sz="2600" dirty="0" err="1" smtClean="0"/>
              <a:t>dalam</a:t>
            </a:r>
            <a:r>
              <a:rPr sz="2600" dirty="0" smtClean="0"/>
              <a:t> </a:t>
            </a:r>
            <a:r>
              <a:rPr sz="2600" dirty="0" err="1" smtClean="0"/>
              <a:t>jangka</a:t>
            </a:r>
            <a:r>
              <a:rPr sz="2600" dirty="0" smtClean="0"/>
              <a:t> </a:t>
            </a:r>
            <a:r>
              <a:rPr sz="2600" dirty="0" err="1" smtClean="0"/>
              <a:t>waktu</a:t>
            </a:r>
            <a:r>
              <a:rPr sz="2600" dirty="0" smtClean="0"/>
              <a:t> </a:t>
            </a:r>
            <a:r>
              <a:rPr sz="2600" dirty="0" err="1" smtClean="0"/>
              <a:t>tertentu</a:t>
            </a:r>
            <a:r>
              <a:rPr sz="2600" dirty="0" smtClean="0"/>
              <a:t> (</a:t>
            </a:r>
            <a:r>
              <a:rPr sz="2600" dirty="0" err="1" smtClean="0"/>
              <a:t>biasanya</a:t>
            </a:r>
            <a:r>
              <a:rPr sz="2600" dirty="0" smtClean="0"/>
              <a:t> </a:t>
            </a:r>
            <a:r>
              <a:rPr sz="2600" dirty="0" err="1" smtClean="0"/>
              <a:t>satu</a:t>
            </a:r>
            <a:r>
              <a:rPr sz="2600" dirty="0" smtClean="0"/>
              <a:t> </a:t>
            </a:r>
            <a:r>
              <a:rPr sz="2600" dirty="0" err="1" smtClean="0"/>
              <a:t>tahun</a:t>
            </a:r>
            <a:r>
              <a:rPr sz="2600" dirty="0" smtClean="0"/>
              <a:t>) </a:t>
            </a:r>
            <a:r>
              <a:rPr sz="2600" dirty="0" err="1" smtClean="0">
                <a:solidFill>
                  <a:srgbClr val="FF99FF"/>
                </a:solidFill>
              </a:rPr>
              <a:t>dengan</a:t>
            </a:r>
            <a:r>
              <a:rPr sz="2600" dirty="0" smtClean="0">
                <a:solidFill>
                  <a:srgbClr val="FF99FF"/>
                </a:solidFill>
              </a:rPr>
              <a:t> </a:t>
            </a:r>
            <a:r>
              <a:rPr sz="2600" dirty="0" err="1" smtClean="0">
                <a:solidFill>
                  <a:srgbClr val="FF99FF"/>
                </a:solidFill>
              </a:rPr>
              <a:t>tidak</a:t>
            </a:r>
            <a:r>
              <a:rPr sz="2600" dirty="0" smtClean="0">
                <a:solidFill>
                  <a:srgbClr val="FF99FF"/>
                </a:solidFill>
              </a:rPr>
              <a:t> </a:t>
            </a:r>
            <a:r>
              <a:rPr sz="2600" dirty="0" err="1" smtClean="0">
                <a:solidFill>
                  <a:srgbClr val="FF99FF"/>
                </a:solidFill>
              </a:rPr>
              <a:t>memperhatikan</a:t>
            </a:r>
            <a:r>
              <a:rPr sz="2600" dirty="0" smtClean="0">
                <a:solidFill>
                  <a:srgbClr val="FF99FF"/>
                </a:solidFill>
              </a:rPr>
              <a:t> </a:t>
            </a:r>
            <a:r>
              <a:rPr sz="2600" dirty="0" err="1" smtClean="0">
                <a:solidFill>
                  <a:srgbClr val="FF99FF"/>
                </a:solidFill>
              </a:rPr>
              <a:t>dimana</a:t>
            </a:r>
            <a:r>
              <a:rPr sz="2600" dirty="0" smtClean="0">
                <a:solidFill>
                  <a:srgbClr val="FF99FF"/>
                </a:solidFill>
              </a:rPr>
              <a:t> </a:t>
            </a:r>
            <a:r>
              <a:rPr sz="2600" dirty="0" err="1" smtClean="0">
                <a:solidFill>
                  <a:srgbClr val="FF99FF"/>
                </a:solidFill>
              </a:rPr>
              <a:t>produksi</a:t>
            </a:r>
            <a:r>
              <a:rPr sz="2600" dirty="0" smtClean="0">
                <a:solidFill>
                  <a:srgbClr val="FF99FF"/>
                </a:solidFill>
              </a:rPr>
              <a:t> </a:t>
            </a:r>
            <a:r>
              <a:rPr sz="2600" dirty="0" err="1" smtClean="0">
                <a:solidFill>
                  <a:srgbClr val="FF99FF"/>
                </a:solidFill>
              </a:rPr>
              <a:t>tersebut</a:t>
            </a:r>
            <a:r>
              <a:rPr sz="2600" dirty="0" smtClean="0">
                <a:solidFill>
                  <a:srgbClr val="FF99FF"/>
                </a:solidFill>
              </a:rPr>
              <a:t> </a:t>
            </a:r>
            <a:r>
              <a:rPr sz="2600" dirty="0" err="1" smtClean="0">
                <a:solidFill>
                  <a:srgbClr val="FF99FF"/>
                </a:solidFill>
              </a:rPr>
              <a:t>dihasilkan</a:t>
            </a:r>
            <a:endParaRPr sz="2600" dirty="0" smtClean="0">
              <a:solidFill>
                <a:srgbClr val="FF99FF"/>
              </a:solidFill>
            </a:endParaRPr>
          </a:p>
        </p:txBody>
      </p:sp>
      <p:sp>
        <p:nvSpPr>
          <p:cNvPr id="5" name="Rectangle 7"/>
          <p:cNvSpPr>
            <a:spLocks noGrp="1"/>
          </p:cNvSpPr>
          <p:nvPr>
            <p:ph type="sldNum" sz="quarter" idx="12"/>
          </p:nvPr>
        </p:nvSpPr>
        <p:spPr>
          <a:ln/>
        </p:spPr>
        <p:txBody>
          <a:bodyPr/>
          <a:lstStyle/>
          <a:p>
            <a:fld id="{3CBAA131-82ED-4101-AB96-3231299628EB}" type="slidenum">
              <a:rPr lang="en-US"/>
              <a:pPr/>
              <a:t>24</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916434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otDefined 2"/>
          <p:cNvSpPr>
            <a:spLocks noGrp="1" noChangeArrowheads="1"/>
          </p:cNvSpPr>
          <p:nvPr>
            <p:ph type="title"/>
          </p:nvPr>
        </p:nvSpPr>
        <p:spPr bwMode="auto">
          <a:xfrm>
            <a:off x="685800" y="152400"/>
            <a:ext cx="6870700" cy="1295400"/>
          </a:xfrm>
          <a:solidFill>
            <a:schemeClr val="accent4">
              <a:lumMod val="60000"/>
              <a:lumOff val="40000"/>
            </a:schemeClr>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3600" b="1" dirty="0" smtClean="0">
                <a:solidFill>
                  <a:srgbClr val="FF0000"/>
                </a:solidFill>
                <a:latin typeface="Cataneo BT" pitchFamily="66" charset="0"/>
              </a:rPr>
              <a:t>Net Factor Income From </a:t>
            </a:r>
            <a:r>
              <a:rPr sz="3600" b="1" dirty="0" err="1" smtClean="0">
                <a:solidFill>
                  <a:srgbClr val="FF0000"/>
                </a:solidFill>
                <a:latin typeface="Cataneo BT" pitchFamily="66" charset="0"/>
              </a:rPr>
              <a:t>Abroard</a:t>
            </a:r>
            <a:r>
              <a:rPr sz="3600" b="1" dirty="0" smtClean="0">
                <a:solidFill>
                  <a:srgbClr val="FF0000"/>
                </a:solidFill>
                <a:latin typeface="Cataneo BT" pitchFamily="66" charset="0"/>
              </a:rPr>
              <a:t> (net factor payment)</a:t>
            </a:r>
            <a:endParaRPr sz="3600" b="1" dirty="0" smtClean="0">
              <a:solidFill>
                <a:srgbClr val="000000"/>
              </a:solidFill>
              <a:latin typeface="Cataneo BT" pitchFamily="66" charset="0"/>
            </a:endParaRPr>
          </a:p>
        </p:txBody>
      </p:sp>
      <p:sp>
        <p:nvSpPr>
          <p:cNvPr id="16387" name="NotDefined 3"/>
          <p:cNvSpPr>
            <a:spLocks noGrp="1" noChangeArrowheads="1"/>
          </p:cNvSpPr>
          <p:nvPr>
            <p:ph idx="1"/>
          </p:nvPr>
        </p:nvSpPr>
        <p:spPr bwMode="auto">
          <a:xfrm>
            <a:off x="685800" y="1752600"/>
            <a:ext cx="7696200" cy="36576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90000"/>
              </a:lnSpc>
              <a:buSzPct val="100000"/>
              <a:buFontTx/>
              <a:buNone/>
            </a:pPr>
            <a:r>
              <a:rPr sz="2400" dirty="0" smtClean="0">
                <a:solidFill>
                  <a:srgbClr val="000000"/>
                </a:solidFill>
              </a:rPr>
              <a:t>*  </a:t>
            </a:r>
            <a:r>
              <a:rPr sz="2400" dirty="0" err="1" smtClean="0"/>
              <a:t>Merupakan</a:t>
            </a:r>
            <a:r>
              <a:rPr sz="2400" dirty="0" smtClean="0"/>
              <a:t> </a:t>
            </a:r>
            <a:r>
              <a:rPr sz="2400" b="1" dirty="0" err="1" smtClean="0">
                <a:solidFill>
                  <a:srgbClr val="FF4343"/>
                </a:solidFill>
              </a:rPr>
              <a:t>selisih</a:t>
            </a:r>
            <a:r>
              <a:rPr sz="2400" dirty="0" smtClean="0"/>
              <a:t> </a:t>
            </a:r>
            <a:r>
              <a:rPr sz="2400" dirty="0" err="1" smtClean="0"/>
              <a:t>nilai</a:t>
            </a:r>
            <a:r>
              <a:rPr sz="2400" dirty="0" smtClean="0"/>
              <a:t> </a:t>
            </a:r>
            <a:r>
              <a:rPr sz="2400" dirty="0" err="1" smtClean="0"/>
              <a:t>barang</a:t>
            </a:r>
            <a:r>
              <a:rPr sz="2400" dirty="0" smtClean="0"/>
              <a:t> </a:t>
            </a:r>
            <a:r>
              <a:rPr sz="2400" dirty="0" err="1" smtClean="0"/>
              <a:t>dan</a:t>
            </a:r>
            <a:r>
              <a:rPr sz="2400" dirty="0" smtClean="0"/>
              <a:t> </a:t>
            </a:r>
            <a:r>
              <a:rPr sz="2400" dirty="0" err="1" smtClean="0"/>
              <a:t>jasa</a:t>
            </a:r>
            <a:r>
              <a:rPr sz="2400" dirty="0" smtClean="0"/>
              <a:t> yang </a:t>
            </a:r>
            <a:r>
              <a:rPr sz="2400" dirty="0" err="1" smtClean="0"/>
              <a:t>dihasilkan</a:t>
            </a:r>
            <a:r>
              <a:rPr sz="2400" dirty="0" smtClean="0"/>
              <a:t> </a:t>
            </a:r>
            <a:r>
              <a:rPr sz="2400" dirty="0" err="1" smtClean="0"/>
              <a:t>oleh</a:t>
            </a:r>
            <a:r>
              <a:rPr sz="2400" dirty="0" smtClean="0"/>
              <a:t> </a:t>
            </a:r>
            <a:r>
              <a:rPr sz="2400" dirty="0" err="1" smtClean="0">
                <a:solidFill>
                  <a:schemeClr val="accent4">
                    <a:lumMod val="40000"/>
                    <a:lumOff val="60000"/>
                  </a:schemeClr>
                </a:solidFill>
              </a:rPr>
              <a:t>faktor</a:t>
            </a:r>
            <a:r>
              <a:rPr sz="2400" dirty="0" smtClean="0">
                <a:solidFill>
                  <a:schemeClr val="accent4">
                    <a:lumMod val="40000"/>
                    <a:lumOff val="60000"/>
                  </a:schemeClr>
                </a:solidFill>
              </a:rPr>
              <a:t> </a:t>
            </a:r>
            <a:r>
              <a:rPr sz="2400" dirty="0" err="1" smtClean="0">
                <a:solidFill>
                  <a:schemeClr val="accent4">
                    <a:lumMod val="40000"/>
                    <a:lumOff val="60000"/>
                  </a:schemeClr>
                </a:solidFill>
              </a:rPr>
              <a:t>produksi</a:t>
            </a:r>
            <a:r>
              <a:rPr sz="2400" dirty="0" smtClean="0">
                <a:solidFill>
                  <a:schemeClr val="accent4">
                    <a:lumMod val="40000"/>
                    <a:lumOff val="60000"/>
                  </a:schemeClr>
                </a:solidFill>
              </a:rPr>
              <a:t> </a:t>
            </a:r>
            <a:r>
              <a:rPr sz="2400" b="1" dirty="0" err="1" smtClean="0">
                <a:solidFill>
                  <a:schemeClr val="accent4">
                    <a:lumMod val="40000"/>
                    <a:lumOff val="60000"/>
                  </a:schemeClr>
                </a:solidFill>
              </a:rPr>
              <a:t>milik</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warganegara</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suatu</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negara</a:t>
            </a:r>
            <a:r>
              <a:rPr sz="2400" b="1" dirty="0" smtClean="0">
                <a:solidFill>
                  <a:schemeClr val="accent4">
                    <a:lumMod val="40000"/>
                    <a:lumOff val="60000"/>
                  </a:schemeClr>
                </a:solidFill>
              </a:rPr>
              <a:t> di </a:t>
            </a:r>
            <a:r>
              <a:rPr sz="2400" b="1" dirty="0" err="1" smtClean="0">
                <a:solidFill>
                  <a:schemeClr val="accent4">
                    <a:lumMod val="40000"/>
                    <a:lumOff val="60000"/>
                  </a:schemeClr>
                </a:solidFill>
              </a:rPr>
              <a:t>luar</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negeri</a:t>
            </a:r>
            <a:r>
              <a:rPr sz="2400" dirty="0" smtClean="0">
                <a:solidFill>
                  <a:srgbClr val="000000"/>
                </a:solidFill>
              </a:rPr>
              <a:t> </a:t>
            </a:r>
            <a:r>
              <a:rPr sz="2400" dirty="0" err="1" smtClean="0"/>
              <a:t>dengan</a:t>
            </a:r>
            <a:r>
              <a:rPr sz="2400" dirty="0" smtClean="0"/>
              <a:t> </a:t>
            </a:r>
            <a:r>
              <a:rPr sz="2400" dirty="0" err="1" smtClean="0"/>
              <a:t>nilai</a:t>
            </a:r>
            <a:r>
              <a:rPr sz="2400" dirty="0" smtClean="0"/>
              <a:t> </a:t>
            </a:r>
            <a:r>
              <a:rPr sz="2400" dirty="0" err="1" smtClean="0"/>
              <a:t>barang</a:t>
            </a:r>
            <a:r>
              <a:rPr sz="2400" dirty="0" smtClean="0"/>
              <a:t>/</a:t>
            </a:r>
            <a:r>
              <a:rPr sz="2400" dirty="0" err="1" smtClean="0"/>
              <a:t>jasa</a:t>
            </a:r>
            <a:r>
              <a:rPr sz="2400" dirty="0" smtClean="0"/>
              <a:t> yang </a:t>
            </a:r>
            <a:r>
              <a:rPr sz="2400" dirty="0" err="1" smtClean="0"/>
              <a:t>dihasilkan</a:t>
            </a:r>
            <a:r>
              <a:rPr sz="2400" dirty="0" smtClean="0"/>
              <a:t> </a:t>
            </a:r>
            <a:r>
              <a:rPr sz="2400" dirty="0" err="1" smtClean="0"/>
              <a:t>oleh</a:t>
            </a:r>
            <a:r>
              <a:rPr sz="2400" dirty="0" smtClean="0"/>
              <a:t> </a:t>
            </a:r>
            <a:r>
              <a:rPr sz="2400" dirty="0" err="1" smtClean="0">
                <a:solidFill>
                  <a:schemeClr val="accent4">
                    <a:lumMod val="40000"/>
                    <a:lumOff val="60000"/>
                  </a:schemeClr>
                </a:solidFill>
              </a:rPr>
              <a:t>faktor</a:t>
            </a:r>
            <a:r>
              <a:rPr sz="2400" dirty="0" smtClean="0">
                <a:solidFill>
                  <a:schemeClr val="accent4">
                    <a:lumMod val="40000"/>
                    <a:lumOff val="60000"/>
                  </a:schemeClr>
                </a:solidFill>
              </a:rPr>
              <a:t> </a:t>
            </a:r>
            <a:r>
              <a:rPr sz="2400" dirty="0" err="1" smtClean="0">
                <a:solidFill>
                  <a:schemeClr val="accent4">
                    <a:lumMod val="40000"/>
                    <a:lumOff val="60000"/>
                  </a:schemeClr>
                </a:solidFill>
              </a:rPr>
              <a:t>produksi</a:t>
            </a:r>
            <a:r>
              <a:rPr sz="2400" dirty="0" smtClean="0">
                <a:solidFill>
                  <a:schemeClr val="accent4">
                    <a:lumMod val="40000"/>
                    <a:lumOff val="60000"/>
                  </a:schemeClr>
                </a:solidFill>
              </a:rPr>
              <a:t> </a:t>
            </a:r>
            <a:r>
              <a:rPr sz="2400" b="1" dirty="0" err="1" smtClean="0">
                <a:solidFill>
                  <a:schemeClr val="accent4">
                    <a:lumMod val="40000"/>
                    <a:lumOff val="60000"/>
                  </a:schemeClr>
                </a:solidFill>
              </a:rPr>
              <a:t>milik</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asing</a:t>
            </a:r>
            <a:r>
              <a:rPr sz="2400" b="1" dirty="0" smtClean="0">
                <a:solidFill>
                  <a:schemeClr val="accent4">
                    <a:lumMod val="40000"/>
                    <a:lumOff val="60000"/>
                  </a:schemeClr>
                </a:solidFill>
              </a:rPr>
              <a:t> di </a:t>
            </a:r>
            <a:r>
              <a:rPr sz="2400" b="1" dirty="0" err="1" smtClean="0">
                <a:solidFill>
                  <a:schemeClr val="accent4">
                    <a:lumMod val="40000"/>
                    <a:lumOff val="60000"/>
                  </a:schemeClr>
                </a:solidFill>
              </a:rPr>
              <a:t>dalam</a:t>
            </a:r>
            <a:r>
              <a:rPr sz="2400" b="1" dirty="0" smtClean="0">
                <a:solidFill>
                  <a:schemeClr val="accent4">
                    <a:lumMod val="40000"/>
                    <a:lumOff val="60000"/>
                  </a:schemeClr>
                </a:solidFill>
              </a:rPr>
              <a:t> </a:t>
            </a:r>
            <a:r>
              <a:rPr sz="2400" b="1" dirty="0" err="1" smtClean="0">
                <a:solidFill>
                  <a:schemeClr val="accent4">
                    <a:lumMod val="40000"/>
                    <a:lumOff val="60000"/>
                  </a:schemeClr>
                </a:solidFill>
              </a:rPr>
              <a:t>negeri</a:t>
            </a:r>
            <a:endParaRPr sz="2400" b="1" dirty="0" smtClean="0">
              <a:solidFill>
                <a:schemeClr val="accent4">
                  <a:lumMod val="40000"/>
                  <a:lumOff val="60000"/>
                </a:schemeClr>
              </a:solidFill>
            </a:endParaRPr>
          </a:p>
          <a:p>
            <a:pPr>
              <a:lnSpc>
                <a:spcPct val="90000"/>
              </a:lnSpc>
              <a:buSzPct val="100000"/>
              <a:buFontTx/>
              <a:buNone/>
            </a:pPr>
            <a:r>
              <a:rPr sz="2400" dirty="0" smtClean="0">
                <a:solidFill>
                  <a:srgbClr val="000000"/>
                </a:solidFill>
              </a:rPr>
              <a:t>* </a:t>
            </a:r>
            <a:r>
              <a:rPr sz="2400" dirty="0" err="1" smtClean="0">
                <a:solidFill>
                  <a:srgbClr val="E5F16F"/>
                </a:solidFill>
              </a:rPr>
              <a:t>Jika</a:t>
            </a:r>
            <a:r>
              <a:rPr sz="2400" dirty="0" smtClean="0">
                <a:solidFill>
                  <a:srgbClr val="E5F16F"/>
                </a:solidFill>
              </a:rPr>
              <a:t> </a:t>
            </a:r>
            <a:r>
              <a:rPr sz="2400" dirty="0" err="1" smtClean="0">
                <a:solidFill>
                  <a:srgbClr val="E5F16F"/>
                </a:solidFill>
              </a:rPr>
              <a:t>nilai</a:t>
            </a:r>
            <a:r>
              <a:rPr sz="2400" dirty="0" smtClean="0">
                <a:solidFill>
                  <a:srgbClr val="E5F16F"/>
                </a:solidFill>
              </a:rPr>
              <a:t> </a:t>
            </a:r>
            <a:r>
              <a:rPr sz="2400" dirty="0" err="1" smtClean="0">
                <a:solidFill>
                  <a:srgbClr val="E5F16F"/>
                </a:solidFill>
              </a:rPr>
              <a:t>produksi</a:t>
            </a:r>
            <a:r>
              <a:rPr sz="2400" dirty="0" smtClean="0">
                <a:solidFill>
                  <a:srgbClr val="E5F16F"/>
                </a:solidFill>
              </a:rPr>
              <a:t> </a:t>
            </a:r>
            <a:r>
              <a:rPr sz="2400" dirty="0" err="1" smtClean="0">
                <a:solidFill>
                  <a:srgbClr val="E5F16F"/>
                </a:solidFill>
              </a:rPr>
              <a:t>dari</a:t>
            </a:r>
            <a:r>
              <a:rPr sz="2400" dirty="0" smtClean="0">
                <a:solidFill>
                  <a:srgbClr val="E5F16F"/>
                </a:solidFill>
              </a:rPr>
              <a:t> </a:t>
            </a:r>
            <a:r>
              <a:rPr sz="2400" dirty="0" err="1" smtClean="0">
                <a:solidFill>
                  <a:srgbClr val="E5F16F"/>
                </a:solidFill>
              </a:rPr>
              <a:t>faktor</a:t>
            </a:r>
            <a:r>
              <a:rPr sz="2400" dirty="0" smtClean="0">
                <a:solidFill>
                  <a:srgbClr val="E5F16F"/>
                </a:solidFill>
              </a:rPr>
              <a:t> </a:t>
            </a:r>
            <a:r>
              <a:rPr sz="2400" dirty="0" err="1" smtClean="0">
                <a:solidFill>
                  <a:srgbClr val="E5F16F"/>
                </a:solidFill>
              </a:rPr>
              <a:t>produksi</a:t>
            </a:r>
            <a:r>
              <a:rPr sz="2400" dirty="0" smtClean="0">
                <a:solidFill>
                  <a:srgbClr val="E5F16F"/>
                </a:solidFill>
              </a:rPr>
              <a:t> </a:t>
            </a:r>
            <a:r>
              <a:rPr sz="2400" dirty="0" err="1" smtClean="0">
                <a:solidFill>
                  <a:srgbClr val="E5F16F"/>
                </a:solidFill>
              </a:rPr>
              <a:t>milik</a:t>
            </a:r>
            <a:r>
              <a:rPr sz="2400" dirty="0" smtClean="0">
                <a:solidFill>
                  <a:srgbClr val="E5F16F"/>
                </a:solidFill>
              </a:rPr>
              <a:t> </a:t>
            </a:r>
            <a:r>
              <a:rPr sz="2400" dirty="0" err="1" smtClean="0">
                <a:solidFill>
                  <a:srgbClr val="E5F16F"/>
                </a:solidFill>
              </a:rPr>
              <a:t>asing</a:t>
            </a:r>
            <a:r>
              <a:rPr sz="2400" dirty="0" smtClean="0">
                <a:solidFill>
                  <a:srgbClr val="E5F16F"/>
                </a:solidFill>
              </a:rPr>
              <a:t> (LN) di </a:t>
            </a:r>
            <a:r>
              <a:rPr sz="2400" dirty="0" err="1" smtClean="0">
                <a:solidFill>
                  <a:srgbClr val="E5F16F"/>
                </a:solidFill>
              </a:rPr>
              <a:t>dalam</a:t>
            </a:r>
            <a:r>
              <a:rPr sz="2400" dirty="0" smtClean="0">
                <a:solidFill>
                  <a:srgbClr val="E5F16F"/>
                </a:solidFill>
              </a:rPr>
              <a:t> </a:t>
            </a:r>
            <a:r>
              <a:rPr sz="2400" dirty="0" err="1" smtClean="0">
                <a:solidFill>
                  <a:srgbClr val="E5F16F"/>
                </a:solidFill>
              </a:rPr>
              <a:t>negeri</a:t>
            </a:r>
            <a:r>
              <a:rPr sz="2400" dirty="0" smtClean="0">
                <a:solidFill>
                  <a:srgbClr val="E5F16F"/>
                </a:solidFill>
              </a:rPr>
              <a:t> </a:t>
            </a:r>
            <a:r>
              <a:rPr sz="2400" b="1" dirty="0" smtClean="0">
                <a:solidFill>
                  <a:srgbClr val="FF99FF"/>
                </a:solidFill>
              </a:rPr>
              <a:t>LEBIH BESAR</a:t>
            </a:r>
            <a:r>
              <a:rPr sz="2400" dirty="0" smtClean="0">
                <a:solidFill>
                  <a:srgbClr val="FF99FF"/>
                </a:solidFill>
              </a:rPr>
              <a:t> </a:t>
            </a:r>
            <a:r>
              <a:rPr sz="2400" dirty="0" err="1" smtClean="0">
                <a:solidFill>
                  <a:srgbClr val="E5F16F"/>
                </a:solidFill>
              </a:rPr>
              <a:t>dari</a:t>
            </a:r>
            <a:r>
              <a:rPr sz="2400" dirty="0" smtClean="0">
                <a:solidFill>
                  <a:srgbClr val="E5F16F"/>
                </a:solidFill>
              </a:rPr>
              <a:t> </a:t>
            </a:r>
            <a:r>
              <a:rPr sz="2400" dirty="0" err="1" smtClean="0">
                <a:solidFill>
                  <a:srgbClr val="E5F16F"/>
                </a:solidFill>
              </a:rPr>
              <a:t>nilai</a:t>
            </a:r>
            <a:r>
              <a:rPr sz="2400" dirty="0" smtClean="0">
                <a:solidFill>
                  <a:srgbClr val="E5F16F"/>
                </a:solidFill>
              </a:rPr>
              <a:t> </a:t>
            </a:r>
            <a:r>
              <a:rPr sz="2400" dirty="0" err="1" smtClean="0">
                <a:solidFill>
                  <a:srgbClr val="E5F16F"/>
                </a:solidFill>
              </a:rPr>
              <a:t>produksi</a:t>
            </a:r>
            <a:r>
              <a:rPr sz="2400" dirty="0" smtClean="0">
                <a:solidFill>
                  <a:srgbClr val="E5F16F"/>
                </a:solidFill>
              </a:rPr>
              <a:t> </a:t>
            </a:r>
            <a:r>
              <a:rPr sz="2400" dirty="0" err="1" smtClean="0">
                <a:solidFill>
                  <a:srgbClr val="E5F16F"/>
                </a:solidFill>
              </a:rPr>
              <a:t>faktor</a:t>
            </a:r>
            <a:r>
              <a:rPr sz="2400" dirty="0" smtClean="0">
                <a:solidFill>
                  <a:srgbClr val="E5F16F"/>
                </a:solidFill>
              </a:rPr>
              <a:t> </a:t>
            </a:r>
            <a:r>
              <a:rPr sz="2400" dirty="0" err="1" smtClean="0">
                <a:solidFill>
                  <a:srgbClr val="E5F16F"/>
                </a:solidFill>
              </a:rPr>
              <a:t>produksi</a:t>
            </a:r>
            <a:r>
              <a:rPr sz="2400" dirty="0" smtClean="0">
                <a:solidFill>
                  <a:srgbClr val="E5F16F"/>
                </a:solidFill>
              </a:rPr>
              <a:t> </a:t>
            </a:r>
            <a:r>
              <a:rPr sz="2400" dirty="0" err="1" smtClean="0">
                <a:solidFill>
                  <a:srgbClr val="E5F16F"/>
                </a:solidFill>
              </a:rPr>
              <a:t>milik</a:t>
            </a:r>
            <a:r>
              <a:rPr sz="2400" dirty="0" smtClean="0">
                <a:solidFill>
                  <a:srgbClr val="E5F16F"/>
                </a:solidFill>
              </a:rPr>
              <a:t> </a:t>
            </a:r>
            <a:r>
              <a:rPr sz="2400" dirty="0" err="1" smtClean="0">
                <a:solidFill>
                  <a:srgbClr val="E5F16F"/>
                </a:solidFill>
              </a:rPr>
              <a:t>dalam</a:t>
            </a:r>
            <a:r>
              <a:rPr sz="2400" dirty="0" smtClean="0">
                <a:solidFill>
                  <a:srgbClr val="E5F16F"/>
                </a:solidFill>
              </a:rPr>
              <a:t> </a:t>
            </a:r>
            <a:r>
              <a:rPr sz="2400" dirty="0" err="1" smtClean="0">
                <a:solidFill>
                  <a:srgbClr val="E5F16F"/>
                </a:solidFill>
              </a:rPr>
              <a:t>negeri</a:t>
            </a:r>
            <a:r>
              <a:rPr sz="2400" dirty="0" smtClean="0">
                <a:solidFill>
                  <a:srgbClr val="E5F16F"/>
                </a:solidFill>
              </a:rPr>
              <a:t> di </a:t>
            </a:r>
            <a:r>
              <a:rPr sz="2400" dirty="0" err="1" smtClean="0">
                <a:solidFill>
                  <a:srgbClr val="E5F16F"/>
                </a:solidFill>
              </a:rPr>
              <a:t>luar</a:t>
            </a:r>
            <a:r>
              <a:rPr sz="2400" dirty="0" smtClean="0">
                <a:solidFill>
                  <a:srgbClr val="E5F16F"/>
                </a:solidFill>
              </a:rPr>
              <a:t> </a:t>
            </a:r>
            <a:r>
              <a:rPr sz="2400" dirty="0" err="1" smtClean="0">
                <a:solidFill>
                  <a:srgbClr val="E5F16F"/>
                </a:solidFill>
              </a:rPr>
              <a:t>negeri</a:t>
            </a:r>
            <a:r>
              <a:rPr sz="2400" dirty="0" smtClean="0">
                <a:solidFill>
                  <a:srgbClr val="E5F16F"/>
                </a:solidFill>
              </a:rPr>
              <a:t> </a:t>
            </a:r>
            <a:r>
              <a:rPr sz="2400" dirty="0" err="1" smtClean="0">
                <a:solidFill>
                  <a:srgbClr val="E5F16F"/>
                </a:solidFill>
              </a:rPr>
              <a:t>maka</a:t>
            </a:r>
            <a:r>
              <a:rPr sz="2400" dirty="0" smtClean="0">
                <a:solidFill>
                  <a:srgbClr val="E5F16F"/>
                </a:solidFill>
              </a:rPr>
              <a:t> </a:t>
            </a:r>
            <a:r>
              <a:rPr sz="2400" b="1" i="1" dirty="0" smtClean="0">
                <a:solidFill>
                  <a:schemeClr val="accent4">
                    <a:lumMod val="60000"/>
                    <a:lumOff val="40000"/>
                  </a:schemeClr>
                </a:solidFill>
              </a:rPr>
              <a:t>net factor payment</a:t>
            </a:r>
            <a:r>
              <a:rPr sz="2400" dirty="0" smtClean="0">
                <a:solidFill>
                  <a:schemeClr val="accent4">
                    <a:lumMod val="60000"/>
                    <a:lumOff val="40000"/>
                  </a:schemeClr>
                </a:solidFill>
              </a:rPr>
              <a:t> </a:t>
            </a:r>
            <a:r>
              <a:rPr sz="2400" dirty="0" err="1" smtClean="0">
                <a:solidFill>
                  <a:schemeClr val="accent4">
                    <a:lumMod val="60000"/>
                    <a:lumOff val="40000"/>
                  </a:schemeClr>
                </a:solidFill>
              </a:rPr>
              <a:t>nya</a:t>
            </a:r>
            <a:r>
              <a:rPr sz="2400" dirty="0" smtClean="0">
                <a:solidFill>
                  <a:schemeClr val="accent4">
                    <a:lumMod val="60000"/>
                    <a:lumOff val="40000"/>
                  </a:schemeClr>
                </a:solidFill>
              </a:rPr>
              <a:t> </a:t>
            </a:r>
            <a:r>
              <a:rPr sz="2400" dirty="0" err="1" smtClean="0">
                <a:solidFill>
                  <a:schemeClr val="accent4">
                    <a:lumMod val="60000"/>
                    <a:lumOff val="40000"/>
                  </a:schemeClr>
                </a:solidFill>
              </a:rPr>
              <a:t>defisit</a:t>
            </a:r>
            <a:r>
              <a:rPr sz="2400" dirty="0" smtClean="0">
                <a:solidFill>
                  <a:schemeClr val="accent4">
                    <a:lumMod val="60000"/>
                    <a:lumOff val="40000"/>
                  </a:schemeClr>
                </a:solidFill>
              </a:rPr>
              <a:t>/minus (-)</a:t>
            </a:r>
            <a:r>
              <a:rPr sz="2400" dirty="0" smtClean="0">
                <a:solidFill>
                  <a:srgbClr val="000000"/>
                </a:solidFill>
              </a:rPr>
              <a:t> </a:t>
            </a:r>
            <a:r>
              <a:rPr sz="2400" dirty="0" err="1" smtClean="0">
                <a:solidFill>
                  <a:srgbClr val="E5F16F"/>
                </a:solidFill>
              </a:rPr>
              <a:t>dan</a:t>
            </a:r>
            <a:r>
              <a:rPr sz="2400" dirty="0" smtClean="0">
                <a:solidFill>
                  <a:srgbClr val="E5F16F"/>
                </a:solidFill>
              </a:rPr>
              <a:t> </a:t>
            </a:r>
            <a:r>
              <a:rPr sz="2400" dirty="0" err="1" smtClean="0">
                <a:solidFill>
                  <a:srgbClr val="E5F16F"/>
                </a:solidFill>
              </a:rPr>
              <a:t>begitu</a:t>
            </a:r>
            <a:r>
              <a:rPr sz="2400" dirty="0" smtClean="0">
                <a:solidFill>
                  <a:srgbClr val="E5F16F"/>
                </a:solidFill>
              </a:rPr>
              <a:t> </a:t>
            </a:r>
            <a:r>
              <a:rPr sz="2400" dirty="0" err="1" smtClean="0">
                <a:solidFill>
                  <a:srgbClr val="E5F16F"/>
                </a:solidFill>
              </a:rPr>
              <a:t>juga</a:t>
            </a:r>
            <a:r>
              <a:rPr sz="2400" dirty="0" smtClean="0">
                <a:solidFill>
                  <a:srgbClr val="E5F16F"/>
                </a:solidFill>
              </a:rPr>
              <a:t> </a:t>
            </a:r>
            <a:r>
              <a:rPr sz="2400" dirty="0" err="1" smtClean="0">
                <a:solidFill>
                  <a:srgbClr val="E5F16F"/>
                </a:solidFill>
              </a:rPr>
              <a:t>sebaliknya</a:t>
            </a:r>
            <a:r>
              <a:rPr sz="2400" dirty="0" smtClean="0">
                <a:solidFill>
                  <a:srgbClr val="000000"/>
                </a:solidFill>
              </a:rPr>
              <a:t>.</a:t>
            </a:r>
          </a:p>
        </p:txBody>
      </p:sp>
      <p:sp>
        <p:nvSpPr>
          <p:cNvPr id="5" name="Rectangle 7"/>
          <p:cNvSpPr>
            <a:spLocks noGrp="1"/>
          </p:cNvSpPr>
          <p:nvPr>
            <p:ph type="sldNum" sz="quarter" idx="12"/>
          </p:nvPr>
        </p:nvSpPr>
        <p:spPr>
          <a:ln/>
        </p:spPr>
        <p:txBody>
          <a:bodyPr/>
          <a:lstStyle/>
          <a:p>
            <a:fld id="{8491A778-1EAC-4C4F-A965-93D7F4CE7442}" type="slidenum">
              <a:rPr lang="en-US"/>
              <a:pPr/>
              <a:t>25</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4163255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otDefined 2"/>
          <p:cNvSpPr>
            <a:spLocks noGrp="1" noChangeArrowheads="1"/>
          </p:cNvSpPr>
          <p:nvPr>
            <p:ph type="title"/>
          </p:nvPr>
        </p:nvSpPr>
        <p:spPr bwMode="auto">
          <a:xfrm>
            <a:off x="685800" y="457200"/>
            <a:ext cx="6870700" cy="1295400"/>
          </a:xfrm>
          <a:solidFill>
            <a:srgbClr val="CC0000"/>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smtClean="0">
                <a:solidFill>
                  <a:schemeClr val="accent3">
                    <a:lumMod val="60000"/>
                    <a:lumOff val="40000"/>
                  </a:schemeClr>
                </a:solidFill>
                <a:latin typeface="Arial" pitchFamily="34" charset="0"/>
                <a:cs typeface="Arial" pitchFamily="34" charset="0"/>
              </a:rPr>
              <a:t>GDP/GNP Negara </a:t>
            </a:r>
            <a:r>
              <a:rPr sz="4000" b="1" dirty="0" err="1" smtClean="0">
                <a:solidFill>
                  <a:schemeClr val="accent3">
                    <a:lumMod val="60000"/>
                    <a:lumOff val="40000"/>
                  </a:schemeClr>
                </a:solidFill>
                <a:latin typeface="Arial" pitchFamily="34" charset="0"/>
                <a:cs typeface="Arial" pitchFamily="34" charset="0"/>
              </a:rPr>
              <a:t>Maju</a:t>
            </a:r>
            <a:r>
              <a:rPr sz="4000" b="1" dirty="0" smtClean="0">
                <a:solidFill>
                  <a:schemeClr val="accent3">
                    <a:lumMod val="60000"/>
                    <a:lumOff val="40000"/>
                  </a:schemeClr>
                </a:solidFill>
                <a:latin typeface="Arial" pitchFamily="34" charset="0"/>
                <a:cs typeface="Arial" pitchFamily="34" charset="0"/>
              </a:rPr>
              <a:t> </a:t>
            </a:r>
            <a:br>
              <a:rPr sz="4000" b="1" dirty="0" smtClean="0">
                <a:solidFill>
                  <a:schemeClr val="accent3">
                    <a:lumMod val="60000"/>
                    <a:lumOff val="40000"/>
                  </a:schemeClr>
                </a:solidFill>
                <a:latin typeface="Arial" pitchFamily="34" charset="0"/>
                <a:cs typeface="Arial" pitchFamily="34" charset="0"/>
              </a:rPr>
            </a:br>
            <a:r>
              <a:rPr sz="4000" b="1" dirty="0" err="1" smtClean="0">
                <a:solidFill>
                  <a:schemeClr val="accent3">
                    <a:lumMod val="60000"/>
                    <a:lumOff val="40000"/>
                  </a:schemeClr>
                </a:solidFill>
                <a:latin typeface="Arial" pitchFamily="34" charset="0"/>
                <a:cs typeface="Arial" pitchFamily="34" charset="0"/>
              </a:rPr>
              <a:t>dan</a:t>
            </a:r>
            <a:r>
              <a:rPr sz="4000" b="1" dirty="0" smtClean="0">
                <a:solidFill>
                  <a:schemeClr val="accent3">
                    <a:lumMod val="60000"/>
                    <a:lumOff val="40000"/>
                  </a:schemeClr>
                </a:solidFill>
                <a:latin typeface="Arial" pitchFamily="34" charset="0"/>
                <a:cs typeface="Arial" pitchFamily="34" charset="0"/>
              </a:rPr>
              <a:t> Negara </a:t>
            </a:r>
            <a:r>
              <a:rPr sz="4000" b="1" dirty="0" err="1" smtClean="0">
                <a:solidFill>
                  <a:schemeClr val="accent3">
                    <a:lumMod val="60000"/>
                    <a:lumOff val="40000"/>
                  </a:schemeClr>
                </a:solidFill>
                <a:latin typeface="Arial" pitchFamily="34" charset="0"/>
                <a:cs typeface="Arial" pitchFamily="34" charset="0"/>
              </a:rPr>
              <a:t>Berkembang</a:t>
            </a:r>
            <a:endParaRPr sz="4000" b="1" dirty="0" smtClean="0">
              <a:solidFill>
                <a:schemeClr val="accent3">
                  <a:lumMod val="60000"/>
                  <a:lumOff val="40000"/>
                </a:schemeClr>
              </a:solidFill>
              <a:latin typeface="Arial" pitchFamily="34" charset="0"/>
              <a:cs typeface="Arial" pitchFamily="34" charset="0"/>
            </a:endParaRPr>
          </a:p>
        </p:txBody>
      </p:sp>
      <p:sp>
        <p:nvSpPr>
          <p:cNvPr id="17411" name="NotDefined 3"/>
          <p:cNvSpPr>
            <a:spLocks noGrp="1" noChangeArrowheads="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buSzPct val="100000"/>
              <a:buFontTx/>
              <a:buNone/>
            </a:pPr>
            <a:r>
              <a:rPr sz="1800" smtClean="0">
                <a:solidFill>
                  <a:srgbClr val="000000"/>
                </a:solidFill>
              </a:rPr>
              <a:t>            </a:t>
            </a:r>
            <a:endParaRPr sz="1600" smtClean="0">
              <a:solidFill>
                <a:srgbClr val="000000"/>
              </a:solidFill>
            </a:endParaRPr>
          </a:p>
        </p:txBody>
      </p:sp>
      <p:sp>
        <p:nvSpPr>
          <p:cNvPr id="20" name="Rectangle 7"/>
          <p:cNvSpPr>
            <a:spLocks noGrp="1"/>
          </p:cNvSpPr>
          <p:nvPr>
            <p:ph type="sldNum" sz="quarter" idx="12"/>
          </p:nvPr>
        </p:nvSpPr>
        <p:spPr>
          <a:ln/>
        </p:spPr>
        <p:txBody>
          <a:bodyPr/>
          <a:lstStyle/>
          <a:p>
            <a:fld id="{69ED30C4-7F46-4CAE-AF2B-B327EFD88074}" type="slidenum">
              <a:rPr lang="en-US"/>
              <a:pPr/>
              <a:t>26</a:t>
            </a:fld>
            <a:endParaRPr lang="en-US"/>
          </a:p>
        </p:txBody>
      </p:sp>
      <p:sp>
        <p:nvSpPr>
          <p:cNvPr id="17412" name="Ellipse 8"/>
          <p:cNvSpPr>
            <a:spLocks noChangeArrowheads="1"/>
          </p:cNvSpPr>
          <p:nvPr/>
        </p:nvSpPr>
        <p:spPr bwMode="auto">
          <a:xfrm>
            <a:off x="838200" y="2133600"/>
            <a:ext cx="1676400" cy="1219200"/>
          </a:xfrm>
          <a:prstGeom prst="ellipse">
            <a:avLst/>
          </a:prstGeom>
          <a:solidFill>
            <a:schemeClr val="bg2"/>
          </a:solidFill>
          <a:ln w="38100" algn="ctr">
            <a:solidFill>
              <a:schemeClr val="tx2"/>
            </a:solidFill>
            <a:round/>
            <a:headEnd/>
            <a:tailEnd/>
          </a:ln>
        </p:spPr>
        <p:txBody>
          <a:bodyPr wrap="none" anchor="ctr"/>
          <a:lstStyle/>
          <a:p>
            <a:pPr eaLnBrk="0" hangingPunct="0"/>
            <a:r>
              <a:rPr lang="en-US">
                <a:latin typeface="Tahoma" pitchFamily="34" charset="0"/>
              </a:rPr>
              <a:t> GDP</a:t>
            </a:r>
          </a:p>
        </p:txBody>
      </p:sp>
      <p:sp>
        <p:nvSpPr>
          <p:cNvPr id="17413" name="Oval 5"/>
          <p:cNvSpPr>
            <a:spLocks noChangeArrowheads="1"/>
          </p:cNvSpPr>
          <p:nvPr/>
        </p:nvSpPr>
        <p:spPr bwMode="auto">
          <a:xfrm>
            <a:off x="685800" y="4191000"/>
            <a:ext cx="1676400" cy="1371600"/>
          </a:xfrm>
          <a:prstGeom prst="ellipse">
            <a:avLst/>
          </a:prstGeom>
          <a:solidFill>
            <a:srgbClr val="800000"/>
          </a:solidFill>
          <a:ln w="38100" algn="ctr">
            <a:solidFill>
              <a:srgbClr val="006600"/>
            </a:solidFill>
            <a:round/>
            <a:headEnd/>
            <a:tailEnd/>
          </a:ln>
        </p:spPr>
        <p:txBody>
          <a:bodyPr wrap="none" anchor="ctr"/>
          <a:lstStyle/>
          <a:p>
            <a:pPr eaLnBrk="0" hangingPunct="0"/>
            <a:r>
              <a:rPr lang="en-US">
                <a:solidFill>
                  <a:srgbClr val="000099"/>
                </a:solidFill>
                <a:latin typeface="Tahoma" pitchFamily="34" charset="0"/>
              </a:rPr>
              <a:t>  </a:t>
            </a:r>
            <a:r>
              <a:rPr lang="en-US">
                <a:solidFill>
                  <a:srgbClr val="FFFFFF"/>
                </a:solidFill>
                <a:latin typeface="Tahoma" pitchFamily="34" charset="0"/>
              </a:rPr>
              <a:t>GNP</a:t>
            </a:r>
            <a:endParaRPr lang="en-US">
              <a:latin typeface="Tahoma" pitchFamily="34" charset="0"/>
            </a:endParaRPr>
          </a:p>
        </p:txBody>
      </p:sp>
      <p:sp>
        <p:nvSpPr>
          <p:cNvPr id="17414" name="Text Box 15"/>
          <p:cNvSpPr>
            <a:spLocks noChangeArrowheads="1"/>
          </p:cNvSpPr>
          <p:nvPr/>
        </p:nvSpPr>
        <p:spPr bwMode="auto">
          <a:xfrm>
            <a:off x="1219200" y="3810000"/>
            <a:ext cx="617538"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a:latin typeface="Tahoma" pitchFamily="34" charset="0"/>
              </a:rPr>
              <a:t>GDP</a:t>
            </a:r>
          </a:p>
        </p:txBody>
      </p:sp>
      <p:sp>
        <p:nvSpPr>
          <p:cNvPr id="17415" name="Text Box 17"/>
          <p:cNvSpPr>
            <a:spLocks noChangeArrowheads="1"/>
          </p:cNvSpPr>
          <p:nvPr/>
        </p:nvSpPr>
        <p:spPr bwMode="auto">
          <a:xfrm>
            <a:off x="2743200" y="2438400"/>
            <a:ext cx="3509963"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a:latin typeface="Tahoma" pitchFamily="34" charset="0"/>
              </a:rPr>
              <a:t>Negara maju, banyak melakukan</a:t>
            </a:r>
          </a:p>
          <a:p>
            <a:pPr eaLnBrk="0" hangingPunct="0"/>
            <a:r>
              <a:rPr lang="en-US">
                <a:latin typeface="Tahoma" pitchFamily="34" charset="0"/>
              </a:rPr>
              <a:t>Investasi di negara lain</a:t>
            </a:r>
          </a:p>
          <a:p>
            <a:pPr eaLnBrk="0" hangingPunct="0"/>
            <a:r>
              <a:rPr lang="en-US" i="1">
                <a:latin typeface="Tahoma" pitchFamily="34" charset="0"/>
              </a:rPr>
              <a:t>Net factor payment</a:t>
            </a:r>
            <a:r>
              <a:rPr lang="en-US">
                <a:latin typeface="Tahoma" pitchFamily="34" charset="0"/>
              </a:rPr>
              <a:t> (+)</a:t>
            </a:r>
          </a:p>
          <a:p>
            <a:pPr eaLnBrk="0" hangingPunct="0"/>
            <a:r>
              <a:rPr lang="en-US">
                <a:latin typeface="Tahoma" pitchFamily="34" charset="0"/>
              </a:rPr>
              <a:t>GDP &lt; GNP </a:t>
            </a:r>
          </a:p>
        </p:txBody>
      </p:sp>
      <p:cxnSp>
        <p:nvCxnSpPr>
          <p:cNvPr id="17416" name="Line 8"/>
          <p:cNvCxnSpPr>
            <a:cxnSpLocks noChangeShapeType="1"/>
          </p:cNvCxnSpPr>
          <p:nvPr/>
        </p:nvCxnSpPr>
        <p:spPr bwMode="auto">
          <a:xfrm>
            <a:off x="762000" y="3733800"/>
            <a:ext cx="7543800" cy="0"/>
          </a:xfrm>
          <a:prstGeom prst="line">
            <a:avLst/>
          </a:prstGeom>
          <a:noFill/>
          <a:ln w="28575" algn="ctr">
            <a:solidFill>
              <a:schemeClr val="tx1"/>
            </a:solidFill>
            <a:round/>
            <a:headEnd/>
            <a:tailEnd/>
          </a:ln>
          <a:extLst>
            <a:ext uri="{909E8E84-426E-40DD-AFC4-6F175D3DCCD1}">
              <a14:hiddenFill xmlns:a14="http://schemas.microsoft.com/office/drawing/2010/main">
                <a:noFill/>
              </a14:hiddenFill>
            </a:ext>
          </a:extLst>
        </p:spPr>
      </p:cxnSp>
      <p:cxnSp>
        <p:nvCxnSpPr>
          <p:cNvPr id="17417" name="Line 9"/>
          <p:cNvCxnSpPr>
            <a:cxnSpLocks noChangeShapeType="1"/>
          </p:cNvCxnSpPr>
          <p:nvPr/>
        </p:nvCxnSpPr>
        <p:spPr bwMode="auto">
          <a:xfrm>
            <a:off x="2514600" y="2286000"/>
            <a:ext cx="2286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17418" name="Rectangle 10"/>
          <p:cNvSpPr>
            <a:spLocks noChangeArrowheads="1"/>
          </p:cNvSpPr>
          <p:nvPr/>
        </p:nvSpPr>
        <p:spPr bwMode="auto">
          <a:xfrm>
            <a:off x="2667000" y="2133600"/>
            <a:ext cx="19208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sz="1400" b="1" i="1">
                <a:solidFill>
                  <a:srgbClr val="0033CC"/>
                </a:solidFill>
                <a:latin typeface="Tahoma" pitchFamily="34" charset="0"/>
              </a:rPr>
              <a:t>Net factor payment</a:t>
            </a:r>
          </a:p>
        </p:txBody>
      </p:sp>
      <p:sp>
        <p:nvSpPr>
          <p:cNvPr id="17419" name="Rectangle 11"/>
          <p:cNvSpPr>
            <a:spLocks noChangeArrowheads="1"/>
          </p:cNvSpPr>
          <p:nvPr/>
        </p:nvSpPr>
        <p:spPr bwMode="auto">
          <a:xfrm>
            <a:off x="2803525" y="4070350"/>
            <a:ext cx="3914775"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a:latin typeface="Tahoma" pitchFamily="34" charset="0"/>
              </a:rPr>
              <a:t>Negara berkembang, banyak</a:t>
            </a:r>
          </a:p>
          <a:p>
            <a:pPr eaLnBrk="0" hangingPunct="0"/>
            <a:r>
              <a:rPr lang="en-US">
                <a:latin typeface="Tahoma" pitchFamily="34" charset="0"/>
              </a:rPr>
              <a:t>Menerima investasi dari negara maju</a:t>
            </a:r>
          </a:p>
          <a:p>
            <a:pPr eaLnBrk="0" hangingPunct="0"/>
            <a:r>
              <a:rPr lang="en-US" i="1">
                <a:latin typeface="Tahoma" pitchFamily="34" charset="0"/>
              </a:rPr>
              <a:t>Net factor payment</a:t>
            </a:r>
            <a:r>
              <a:rPr lang="en-US">
                <a:latin typeface="Tahoma" pitchFamily="34" charset="0"/>
              </a:rPr>
              <a:t> (-)</a:t>
            </a:r>
          </a:p>
          <a:p>
            <a:pPr eaLnBrk="0" hangingPunct="0"/>
            <a:r>
              <a:rPr lang="en-US">
                <a:latin typeface="Tahoma" pitchFamily="34" charset="0"/>
              </a:rPr>
              <a:t>GNP &lt; GDP</a:t>
            </a:r>
          </a:p>
        </p:txBody>
      </p:sp>
      <p:cxnSp>
        <p:nvCxnSpPr>
          <p:cNvPr id="17420" name="Line 12"/>
          <p:cNvCxnSpPr>
            <a:cxnSpLocks noChangeShapeType="1"/>
          </p:cNvCxnSpPr>
          <p:nvPr/>
        </p:nvCxnSpPr>
        <p:spPr bwMode="auto">
          <a:xfrm flipV="1">
            <a:off x="2590800" y="5562600"/>
            <a:ext cx="2286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sp>
        <p:nvSpPr>
          <p:cNvPr id="17421" name="Rectangle 13"/>
          <p:cNvSpPr>
            <a:spLocks noChangeArrowheads="1"/>
          </p:cNvSpPr>
          <p:nvPr/>
        </p:nvSpPr>
        <p:spPr bwMode="auto">
          <a:xfrm>
            <a:off x="2803525" y="5416550"/>
            <a:ext cx="19208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sz="1400" b="1" i="1">
                <a:solidFill>
                  <a:srgbClr val="FF0000"/>
                </a:solidFill>
                <a:latin typeface="Tahoma" pitchFamily="34" charset="0"/>
              </a:rPr>
              <a:t>Net factor payment</a:t>
            </a:r>
            <a:endParaRPr lang="en-US" sz="1400" b="1" i="1">
              <a:latin typeface="Tahoma" pitchFamily="34" charset="0"/>
            </a:endParaRPr>
          </a:p>
        </p:txBody>
      </p:sp>
      <p:sp>
        <p:nvSpPr>
          <p:cNvPr id="17422" name="Ellipse 21"/>
          <p:cNvSpPr>
            <a:spLocks noChangeArrowheads="1"/>
          </p:cNvSpPr>
          <p:nvPr/>
        </p:nvSpPr>
        <p:spPr bwMode="auto">
          <a:xfrm>
            <a:off x="1828800" y="2286000"/>
            <a:ext cx="685800" cy="914400"/>
          </a:xfrm>
          <a:prstGeom prst="ellipse">
            <a:avLst/>
          </a:prstGeom>
          <a:solidFill>
            <a:srgbClr val="0066FF"/>
          </a:solidFill>
          <a:ln w="9525" algn="ctr">
            <a:solidFill>
              <a:schemeClr val="tx1"/>
            </a:solidFill>
            <a:round/>
            <a:headEnd/>
            <a:tailEnd/>
          </a:ln>
        </p:spPr>
        <p:txBody>
          <a:bodyPr wrap="none"/>
          <a:lstStyle/>
          <a:p>
            <a:endParaRPr lang="id-ID"/>
          </a:p>
        </p:txBody>
      </p:sp>
      <p:cxnSp>
        <p:nvCxnSpPr>
          <p:cNvPr id="17423" name="Line 15"/>
          <p:cNvCxnSpPr>
            <a:cxnSpLocks noChangeShapeType="1"/>
          </p:cNvCxnSpPr>
          <p:nvPr/>
        </p:nvCxnSpPr>
        <p:spPr bwMode="auto">
          <a:xfrm flipH="1">
            <a:off x="2362200" y="2286000"/>
            <a:ext cx="152400" cy="533400"/>
          </a:xfrm>
          <a:prstGeom prst="line">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7424" name="Ellipse 23"/>
          <p:cNvSpPr>
            <a:spLocks noChangeArrowheads="1"/>
          </p:cNvSpPr>
          <p:nvPr/>
        </p:nvSpPr>
        <p:spPr bwMode="auto">
          <a:xfrm>
            <a:off x="1752600" y="4419600"/>
            <a:ext cx="609600" cy="914400"/>
          </a:xfrm>
          <a:prstGeom prst="ellipse">
            <a:avLst/>
          </a:prstGeom>
          <a:solidFill>
            <a:schemeClr val="accent1"/>
          </a:solidFill>
          <a:ln w="12700" algn="ctr">
            <a:solidFill>
              <a:schemeClr val="bg2"/>
            </a:solidFill>
            <a:round/>
            <a:headEnd/>
            <a:tailEnd/>
          </a:ln>
        </p:spPr>
        <p:txBody>
          <a:bodyPr wrap="none"/>
          <a:lstStyle/>
          <a:p>
            <a:endParaRPr lang="id-ID"/>
          </a:p>
        </p:txBody>
      </p:sp>
      <p:cxnSp>
        <p:nvCxnSpPr>
          <p:cNvPr id="17425" name="Line 17"/>
          <p:cNvCxnSpPr>
            <a:cxnSpLocks noChangeShapeType="1"/>
          </p:cNvCxnSpPr>
          <p:nvPr/>
        </p:nvCxnSpPr>
        <p:spPr bwMode="auto">
          <a:xfrm flipH="1" flipV="1">
            <a:off x="2057400" y="4876800"/>
            <a:ext cx="533400" cy="685800"/>
          </a:xfrm>
          <a:prstGeom prst="line">
            <a:avLst/>
          </a:prstGeom>
          <a:noFill/>
          <a:ln w="1905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7426" name="Text Box 25"/>
          <p:cNvSpPr>
            <a:spLocks noChangeArrowheads="1"/>
          </p:cNvSpPr>
          <p:nvPr/>
        </p:nvSpPr>
        <p:spPr bwMode="auto">
          <a:xfrm>
            <a:off x="1371600" y="1828800"/>
            <a:ext cx="64135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eaLnBrk="0" hangingPunct="0"/>
            <a:r>
              <a:rPr lang="en-US">
                <a:latin typeface="Comic Sans MS" pitchFamily="66" charset="0"/>
              </a:rPr>
              <a:t>GNP</a:t>
            </a:r>
          </a:p>
        </p:txBody>
      </p:sp>
      <p:sp>
        <p:nvSpPr>
          <p:cNvPr id="21"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4284301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otDefined 2"/>
          <p:cNvSpPr>
            <a:spLocks noGrp="1" noChangeArrowheads="1"/>
          </p:cNvSpPr>
          <p:nvPr>
            <p:ph type="title"/>
          </p:nvPr>
        </p:nvSpPr>
        <p:spPr bwMode="auto">
          <a:xfrm>
            <a:off x="467544" y="260648"/>
            <a:ext cx="7848872" cy="894928"/>
          </a:xfrm>
          <a:solidFill>
            <a:srgbClr val="FBF761"/>
          </a:solidFill>
          <a:ln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b="1" dirty="0" smtClean="0">
                <a:solidFill>
                  <a:srgbClr val="FF0000"/>
                </a:solidFill>
                <a:latin typeface="Chiller" pitchFamily="82" charset="0"/>
              </a:rPr>
              <a:t>Dari GDP </a:t>
            </a:r>
            <a:r>
              <a:rPr sz="4000" b="1" dirty="0" err="1" smtClean="0">
                <a:solidFill>
                  <a:srgbClr val="FF0000"/>
                </a:solidFill>
                <a:latin typeface="Chiller" pitchFamily="82" charset="0"/>
              </a:rPr>
              <a:t>Sampai</a:t>
            </a:r>
            <a:r>
              <a:rPr sz="4000" b="1" dirty="0" smtClean="0">
                <a:solidFill>
                  <a:srgbClr val="FF0000"/>
                </a:solidFill>
                <a:latin typeface="Chiller" pitchFamily="82" charset="0"/>
              </a:rPr>
              <a:t> </a:t>
            </a:r>
            <a:r>
              <a:rPr sz="4000" b="1" dirty="0" err="1" smtClean="0">
                <a:solidFill>
                  <a:srgbClr val="FF0000"/>
                </a:solidFill>
                <a:latin typeface="Chiller" pitchFamily="82" charset="0"/>
              </a:rPr>
              <a:t>Dengan</a:t>
            </a:r>
            <a:r>
              <a:rPr sz="4000" b="1" dirty="0" smtClean="0">
                <a:solidFill>
                  <a:srgbClr val="FF0000"/>
                </a:solidFill>
                <a:latin typeface="Chiller" pitchFamily="82" charset="0"/>
              </a:rPr>
              <a:t> </a:t>
            </a:r>
            <a:r>
              <a:rPr sz="4000" b="1" dirty="0" err="1" smtClean="0">
                <a:solidFill>
                  <a:srgbClr val="FF0000"/>
                </a:solidFill>
                <a:latin typeface="Chiller" pitchFamily="82" charset="0"/>
              </a:rPr>
              <a:t>Dispossable</a:t>
            </a:r>
            <a:r>
              <a:rPr sz="4000" b="1" dirty="0" smtClean="0">
                <a:solidFill>
                  <a:srgbClr val="FF0000"/>
                </a:solidFill>
                <a:latin typeface="Chiller" pitchFamily="82" charset="0"/>
              </a:rPr>
              <a:t> Income (</a:t>
            </a:r>
            <a:r>
              <a:rPr sz="4000" b="1" dirty="0" err="1" smtClean="0">
                <a:solidFill>
                  <a:srgbClr val="FF0000"/>
                </a:solidFill>
                <a:latin typeface="Chiller" pitchFamily="82" charset="0"/>
              </a:rPr>
              <a:t>Yd</a:t>
            </a:r>
            <a:r>
              <a:rPr sz="4000" b="1" dirty="0" smtClean="0">
                <a:solidFill>
                  <a:srgbClr val="FF0000"/>
                </a:solidFill>
                <a:latin typeface="Chiller" pitchFamily="82" charset="0"/>
              </a:rPr>
              <a:t>) </a:t>
            </a:r>
            <a:endParaRPr sz="4000" b="1" dirty="0" smtClean="0">
              <a:solidFill>
                <a:srgbClr val="000000"/>
              </a:solidFill>
              <a:latin typeface="Chiller" pitchFamily="82" charset="0"/>
            </a:endParaRPr>
          </a:p>
        </p:txBody>
      </p:sp>
      <p:sp>
        <p:nvSpPr>
          <p:cNvPr id="18435" name="NotDefined 3"/>
          <p:cNvSpPr>
            <a:spLocks noGrp="1" noChangeArrowheads="1"/>
          </p:cNvSpPr>
          <p:nvPr>
            <p:ph idx="1"/>
          </p:nvPr>
        </p:nvSpPr>
        <p:spPr bwMode="auto">
          <a:xfrm>
            <a:off x="685800" y="1412776"/>
            <a:ext cx="7918648" cy="4114800"/>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1490663" indent="-1490663">
              <a:lnSpc>
                <a:spcPct val="80000"/>
              </a:lnSpc>
              <a:spcAft>
                <a:spcPts val="200"/>
              </a:spcAft>
              <a:buSzPct val="100000"/>
              <a:buFontTx/>
              <a:buNone/>
            </a:pPr>
            <a:r>
              <a:rPr sz="2000" b="1" dirty="0" smtClean="0">
                <a:solidFill>
                  <a:srgbClr val="FF0000"/>
                </a:solidFill>
              </a:rPr>
              <a:t>GDP/PDB</a:t>
            </a:r>
          </a:p>
          <a:p>
            <a:pPr marL="1798638" indent="-1798638">
              <a:lnSpc>
                <a:spcPct val="80000"/>
              </a:lnSpc>
              <a:spcAft>
                <a:spcPts val="200"/>
              </a:spcAft>
              <a:buSzPct val="100000"/>
              <a:buFontTx/>
              <a:buNone/>
            </a:pPr>
            <a:r>
              <a:rPr sz="2000" b="1" dirty="0" smtClean="0">
                <a:solidFill>
                  <a:srgbClr val="000099"/>
                </a:solidFill>
              </a:rPr>
              <a:t>    </a:t>
            </a:r>
            <a:r>
              <a:rPr sz="2000" b="1" dirty="0" err="1" smtClean="0">
                <a:solidFill>
                  <a:schemeClr val="accent3">
                    <a:lumMod val="20000"/>
                    <a:lumOff val="80000"/>
                  </a:schemeClr>
                </a:solidFill>
              </a:rPr>
              <a:t>Tambah</a:t>
            </a:r>
            <a:r>
              <a:rPr sz="2000" b="1" dirty="0" smtClean="0">
                <a:solidFill>
                  <a:schemeClr val="accent3">
                    <a:lumMod val="20000"/>
                    <a:lumOff val="80000"/>
                  </a:schemeClr>
                </a:solidFill>
              </a:rPr>
              <a:t>  : </a:t>
            </a:r>
            <a:r>
              <a:rPr sz="2000" b="1" dirty="0" err="1" smtClean="0">
                <a:solidFill>
                  <a:schemeClr val="accent3">
                    <a:lumMod val="20000"/>
                    <a:lumOff val="80000"/>
                  </a:schemeClr>
                </a:solidFill>
              </a:rPr>
              <a:t>Penerimaan</a:t>
            </a:r>
            <a:r>
              <a:rPr sz="2000" b="1" dirty="0" smtClean="0">
                <a:solidFill>
                  <a:schemeClr val="accent3">
                    <a:lumMod val="20000"/>
                    <a:lumOff val="80000"/>
                  </a:schemeClr>
                </a:solidFill>
              </a:rPr>
              <a:t> pend. </a:t>
            </a:r>
            <a:r>
              <a:rPr sz="2000" b="1" dirty="0" err="1" smtClean="0">
                <a:solidFill>
                  <a:schemeClr val="accent3">
                    <a:lumMod val="20000"/>
                    <a:lumOff val="80000"/>
                  </a:schemeClr>
                </a:solidFill>
              </a:rPr>
              <a:t>faktor</a:t>
            </a:r>
            <a:r>
              <a:rPr sz="2000" b="1" dirty="0" smtClean="0">
                <a:solidFill>
                  <a:schemeClr val="accent3">
                    <a:lumMod val="20000"/>
                    <a:lumOff val="80000"/>
                  </a:schemeClr>
                </a:solidFill>
              </a:rPr>
              <a:t> </a:t>
            </a:r>
            <a:r>
              <a:rPr sz="2000" b="1" dirty="0" err="1" smtClean="0">
                <a:solidFill>
                  <a:schemeClr val="accent3">
                    <a:lumMod val="20000"/>
                    <a:lumOff val="80000"/>
                  </a:schemeClr>
                </a:solidFill>
              </a:rPr>
              <a:t>luar</a:t>
            </a:r>
            <a:r>
              <a:rPr sz="2000" b="1" dirty="0" smtClean="0">
                <a:solidFill>
                  <a:schemeClr val="accent3">
                    <a:lumMod val="20000"/>
                    <a:lumOff val="80000"/>
                  </a:schemeClr>
                </a:solidFill>
              </a:rPr>
              <a:t> </a:t>
            </a:r>
            <a:r>
              <a:rPr sz="2000" b="1" dirty="0" err="1" smtClean="0">
                <a:solidFill>
                  <a:schemeClr val="accent3">
                    <a:lumMod val="20000"/>
                    <a:lumOff val="80000"/>
                  </a:schemeClr>
                </a:solidFill>
              </a:rPr>
              <a:t>negeri</a:t>
            </a:r>
            <a:r>
              <a:rPr sz="2000" b="1" dirty="0" smtClean="0">
                <a:solidFill>
                  <a:schemeClr val="accent3">
                    <a:lumMod val="20000"/>
                    <a:lumOff val="80000"/>
                  </a:schemeClr>
                </a:solidFill>
              </a:rPr>
              <a:t> </a:t>
            </a:r>
            <a:r>
              <a:rPr sz="2000" b="1" dirty="0" err="1" smtClean="0">
                <a:solidFill>
                  <a:schemeClr val="accent3">
                    <a:lumMod val="20000"/>
                    <a:lumOff val="80000"/>
                  </a:schemeClr>
                </a:solidFill>
              </a:rPr>
              <a:t>netto</a:t>
            </a:r>
            <a:r>
              <a:rPr sz="2000" b="1" dirty="0" smtClean="0">
                <a:solidFill>
                  <a:srgbClr val="000099"/>
                </a:solidFill>
              </a:rPr>
              <a:t>    </a:t>
            </a:r>
            <a:r>
              <a:rPr sz="2000" b="1" dirty="0" smtClean="0">
                <a:solidFill>
                  <a:srgbClr val="FF99CC"/>
                </a:solidFill>
              </a:rPr>
              <a:t>(net factor payment)   </a:t>
            </a:r>
          </a:p>
          <a:p>
            <a:pPr marL="1490663" indent="-1490663">
              <a:lnSpc>
                <a:spcPct val="80000"/>
              </a:lnSpc>
              <a:spcAft>
                <a:spcPts val="200"/>
              </a:spcAft>
              <a:buSzPct val="100000"/>
              <a:buFontTx/>
              <a:buNone/>
            </a:pPr>
            <a:r>
              <a:rPr sz="2000" b="1" dirty="0" err="1" smtClean="0">
                <a:solidFill>
                  <a:srgbClr val="FFFF00"/>
                </a:solidFill>
              </a:rPr>
              <a:t>Sama</a:t>
            </a:r>
            <a:r>
              <a:rPr sz="2000" b="1" dirty="0" smtClean="0">
                <a:solidFill>
                  <a:srgbClr val="FFFF00"/>
                </a:solidFill>
              </a:rPr>
              <a:t> </a:t>
            </a:r>
            <a:r>
              <a:rPr sz="2000" b="1" dirty="0" err="1" smtClean="0">
                <a:solidFill>
                  <a:srgbClr val="FFFF00"/>
                </a:solidFill>
              </a:rPr>
              <a:t>dengan</a:t>
            </a:r>
            <a:r>
              <a:rPr sz="2000" b="1" dirty="0" smtClean="0">
                <a:solidFill>
                  <a:srgbClr val="000099"/>
                </a:solidFill>
              </a:rPr>
              <a:t> </a:t>
            </a:r>
            <a:r>
              <a:rPr sz="2000" b="1" dirty="0" smtClean="0">
                <a:solidFill>
                  <a:srgbClr val="FF0000"/>
                </a:solidFill>
              </a:rPr>
              <a:t>GNP/PNB</a:t>
            </a:r>
          </a:p>
          <a:p>
            <a:pPr marL="1490663" indent="-1490663">
              <a:lnSpc>
                <a:spcPct val="80000"/>
              </a:lnSpc>
              <a:spcAft>
                <a:spcPts val="200"/>
              </a:spcAft>
              <a:buSzPct val="100000"/>
              <a:buFontTx/>
              <a:buNone/>
            </a:pPr>
            <a:r>
              <a:rPr sz="2000" b="1" dirty="0" smtClean="0">
                <a:solidFill>
                  <a:schemeClr val="tx2">
                    <a:lumMod val="60000"/>
                    <a:lumOff val="40000"/>
                  </a:schemeClr>
                </a:solidFill>
              </a:rPr>
              <a:t>     </a:t>
            </a:r>
            <a:r>
              <a:rPr sz="2000" b="1" dirty="0" err="1" smtClean="0">
                <a:solidFill>
                  <a:schemeClr val="tx2">
                    <a:lumMod val="60000"/>
                    <a:lumOff val="40000"/>
                  </a:schemeClr>
                </a:solidFill>
              </a:rPr>
              <a:t>Kurang</a:t>
            </a:r>
            <a:r>
              <a:rPr sz="2000" b="1" dirty="0" smtClean="0">
                <a:solidFill>
                  <a:schemeClr val="tx2">
                    <a:lumMod val="60000"/>
                    <a:lumOff val="40000"/>
                  </a:schemeClr>
                </a:solidFill>
              </a:rPr>
              <a:t>  :  </a:t>
            </a:r>
            <a:r>
              <a:rPr sz="2000" b="1" dirty="0" err="1" smtClean="0">
                <a:solidFill>
                  <a:schemeClr val="tx2">
                    <a:lumMod val="60000"/>
                    <a:lumOff val="40000"/>
                  </a:schemeClr>
                </a:solidFill>
              </a:rPr>
              <a:t>Depresiasi</a:t>
            </a:r>
            <a:r>
              <a:rPr sz="2000" b="1" dirty="0" smtClean="0">
                <a:solidFill>
                  <a:schemeClr val="tx2">
                    <a:lumMod val="60000"/>
                    <a:lumOff val="40000"/>
                  </a:schemeClr>
                </a:solidFill>
              </a:rPr>
              <a:t> (</a:t>
            </a:r>
            <a:r>
              <a:rPr sz="2000" b="1" dirty="0" err="1" smtClean="0">
                <a:solidFill>
                  <a:schemeClr val="tx2">
                    <a:lumMod val="60000"/>
                    <a:lumOff val="40000"/>
                  </a:schemeClr>
                </a:solidFill>
              </a:rPr>
              <a:t>penyusutan</a:t>
            </a:r>
            <a:r>
              <a:rPr sz="2000" b="1" dirty="0" smtClean="0">
                <a:solidFill>
                  <a:schemeClr val="tx2">
                    <a:lumMod val="60000"/>
                    <a:lumOff val="40000"/>
                  </a:schemeClr>
                </a:solidFill>
              </a:rPr>
              <a:t>)</a:t>
            </a:r>
          </a:p>
          <a:p>
            <a:pPr marL="1490663" indent="-1490663">
              <a:lnSpc>
                <a:spcPct val="80000"/>
              </a:lnSpc>
              <a:spcAft>
                <a:spcPts val="200"/>
              </a:spcAft>
              <a:buSzPct val="100000"/>
              <a:buFontTx/>
              <a:buNone/>
            </a:pPr>
            <a:r>
              <a:rPr sz="2000" b="1" dirty="0" err="1" smtClean="0">
                <a:solidFill>
                  <a:srgbClr val="FFFF00"/>
                </a:solidFill>
              </a:rPr>
              <a:t>Sama</a:t>
            </a:r>
            <a:r>
              <a:rPr sz="2000" b="1" dirty="0" smtClean="0">
                <a:solidFill>
                  <a:srgbClr val="FFFF00"/>
                </a:solidFill>
              </a:rPr>
              <a:t> </a:t>
            </a:r>
            <a:r>
              <a:rPr sz="2000" b="1" dirty="0" err="1" smtClean="0">
                <a:solidFill>
                  <a:srgbClr val="FFFF00"/>
                </a:solidFill>
              </a:rPr>
              <a:t>dengan</a:t>
            </a:r>
            <a:r>
              <a:rPr sz="2000" b="1" dirty="0" smtClean="0">
                <a:solidFill>
                  <a:srgbClr val="FFFF00"/>
                </a:solidFill>
              </a:rPr>
              <a:t> </a:t>
            </a:r>
            <a:r>
              <a:rPr sz="2000" b="1" dirty="0" smtClean="0">
                <a:solidFill>
                  <a:srgbClr val="FF0000"/>
                </a:solidFill>
              </a:rPr>
              <a:t>NNP/PNN</a:t>
            </a:r>
          </a:p>
          <a:p>
            <a:pPr marL="1490663" indent="-1490663">
              <a:lnSpc>
                <a:spcPct val="80000"/>
              </a:lnSpc>
              <a:spcAft>
                <a:spcPts val="200"/>
              </a:spcAft>
              <a:buSzPct val="100000"/>
              <a:buFontTx/>
              <a:buNone/>
            </a:pPr>
            <a:r>
              <a:rPr sz="2000" b="1" dirty="0" smtClean="0">
                <a:solidFill>
                  <a:srgbClr val="000099"/>
                </a:solidFill>
              </a:rPr>
              <a:t>     </a:t>
            </a:r>
            <a:r>
              <a:rPr sz="2000" b="1" dirty="0" err="1" smtClean="0">
                <a:solidFill>
                  <a:schemeClr val="tx2">
                    <a:lumMod val="60000"/>
                    <a:lumOff val="40000"/>
                  </a:schemeClr>
                </a:solidFill>
              </a:rPr>
              <a:t>Kurang</a:t>
            </a:r>
            <a:r>
              <a:rPr sz="2000" b="1" dirty="0" smtClean="0">
                <a:solidFill>
                  <a:schemeClr val="tx2">
                    <a:lumMod val="60000"/>
                    <a:lumOff val="40000"/>
                  </a:schemeClr>
                </a:solidFill>
              </a:rPr>
              <a:t>  :  </a:t>
            </a:r>
            <a:r>
              <a:rPr sz="2000" b="1" dirty="0" err="1" smtClean="0">
                <a:solidFill>
                  <a:schemeClr val="tx2">
                    <a:lumMod val="60000"/>
                    <a:lumOff val="40000"/>
                  </a:schemeClr>
                </a:solidFill>
              </a:rPr>
              <a:t>Pajak</a:t>
            </a:r>
            <a:r>
              <a:rPr sz="2000" b="1" dirty="0" smtClean="0">
                <a:solidFill>
                  <a:schemeClr val="tx2">
                    <a:lumMod val="60000"/>
                    <a:lumOff val="40000"/>
                  </a:schemeClr>
                </a:solidFill>
              </a:rPr>
              <a:t> </a:t>
            </a:r>
            <a:r>
              <a:rPr sz="2000" b="1" dirty="0" err="1" smtClean="0">
                <a:solidFill>
                  <a:schemeClr val="tx2">
                    <a:lumMod val="60000"/>
                    <a:lumOff val="40000"/>
                  </a:schemeClr>
                </a:solidFill>
              </a:rPr>
              <a:t>tidak</a:t>
            </a:r>
            <a:r>
              <a:rPr sz="2000" b="1" dirty="0" smtClean="0">
                <a:solidFill>
                  <a:schemeClr val="tx2">
                    <a:lumMod val="60000"/>
                    <a:lumOff val="40000"/>
                  </a:schemeClr>
                </a:solidFill>
              </a:rPr>
              <a:t> </a:t>
            </a:r>
            <a:r>
              <a:rPr sz="2000" b="1" dirty="0" err="1" smtClean="0">
                <a:solidFill>
                  <a:schemeClr val="tx2">
                    <a:lumMod val="60000"/>
                    <a:lumOff val="40000"/>
                  </a:schemeClr>
                </a:solidFill>
              </a:rPr>
              <a:t>langsung</a:t>
            </a:r>
            <a:endParaRPr sz="2000" b="1" dirty="0" smtClean="0">
              <a:solidFill>
                <a:schemeClr val="tx2">
                  <a:lumMod val="60000"/>
                  <a:lumOff val="40000"/>
                </a:schemeClr>
              </a:solidFill>
            </a:endParaRPr>
          </a:p>
          <a:p>
            <a:pPr marL="1490663" indent="-1490663">
              <a:lnSpc>
                <a:spcPct val="80000"/>
              </a:lnSpc>
              <a:spcAft>
                <a:spcPts val="200"/>
              </a:spcAft>
              <a:buSzPct val="100000"/>
              <a:buFontTx/>
              <a:buNone/>
            </a:pPr>
            <a:r>
              <a:rPr sz="2000" b="1" dirty="0" err="1" smtClean="0">
                <a:solidFill>
                  <a:srgbClr val="FFFF00"/>
                </a:solidFill>
              </a:rPr>
              <a:t>Sama</a:t>
            </a:r>
            <a:r>
              <a:rPr sz="2000" b="1" dirty="0" smtClean="0">
                <a:solidFill>
                  <a:srgbClr val="FFFF00"/>
                </a:solidFill>
              </a:rPr>
              <a:t> </a:t>
            </a:r>
            <a:r>
              <a:rPr sz="2000" b="1" dirty="0" err="1" smtClean="0">
                <a:solidFill>
                  <a:srgbClr val="FFFF00"/>
                </a:solidFill>
              </a:rPr>
              <a:t>dengan</a:t>
            </a:r>
            <a:r>
              <a:rPr sz="2000" b="1" dirty="0" smtClean="0">
                <a:solidFill>
                  <a:srgbClr val="FFFF00"/>
                </a:solidFill>
              </a:rPr>
              <a:t> </a:t>
            </a:r>
            <a:r>
              <a:rPr sz="2000" b="1" dirty="0" smtClean="0">
                <a:solidFill>
                  <a:srgbClr val="FF0000"/>
                </a:solidFill>
              </a:rPr>
              <a:t>National Income/PN</a:t>
            </a:r>
          </a:p>
          <a:p>
            <a:pPr marL="1490663" indent="-1490663">
              <a:lnSpc>
                <a:spcPct val="80000"/>
              </a:lnSpc>
              <a:spcAft>
                <a:spcPts val="200"/>
              </a:spcAft>
              <a:buSzPct val="100000"/>
              <a:buFontTx/>
              <a:buNone/>
            </a:pPr>
            <a:r>
              <a:rPr sz="2000" b="1" dirty="0" smtClean="0">
                <a:solidFill>
                  <a:srgbClr val="000099"/>
                </a:solidFill>
              </a:rPr>
              <a:t>     </a:t>
            </a:r>
            <a:r>
              <a:rPr sz="2000" b="1" dirty="0" err="1" smtClean="0">
                <a:solidFill>
                  <a:schemeClr val="tx2">
                    <a:lumMod val="60000"/>
                    <a:lumOff val="40000"/>
                  </a:schemeClr>
                </a:solidFill>
              </a:rPr>
              <a:t>Kurang</a:t>
            </a:r>
            <a:r>
              <a:rPr sz="2000" b="1" dirty="0" smtClean="0">
                <a:solidFill>
                  <a:schemeClr val="tx2">
                    <a:lumMod val="60000"/>
                    <a:lumOff val="40000"/>
                  </a:schemeClr>
                </a:solidFill>
              </a:rPr>
              <a:t>  :  </a:t>
            </a:r>
            <a:r>
              <a:rPr sz="2000" b="1" dirty="0" err="1" smtClean="0">
                <a:solidFill>
                  <a:schemeClr val="tx2">
                    <a:lumMod val="60000"/>
                    <a:lumOff val="40000"/>
                  </a:schemeClr>
                </a:solidFill>
              </a:rPr>
              <a:t>Laba</a:t>
            </a:r>
            <a:r>
              <a:rPr sz="2000" b="1" dirty="0" smtClean="0">
                <a:solidFill>
                  <a:schemeClr val="tx2">
                    <a:lumMod val="60000"/>
                    <a:lumOff val="40000"/>
                  </a:schemeClr>
                </a:solidFill>
              </a:rPr>
              <a:t> </a:t>
            </a:r>
            <a:r>
              <a:rPr sz="2000" b="1" dirty="0" err="1" smtClean="0">
                <a:solidFill>
                  <a:schemeClr val="tx2">
                    <a:lumMod val="60000"/>
                    <a:lumOff val="40000"/>
                  </a:schemeClr>
                </a:solidFill>
              </a:rPr>
              <a:t>perusahaan</a:t>
            </a:r>
            <a:r>
              <a:rPr sz="2000" b="1" dirty="0" smtClean="0">
                <a:solidFill>
                  <a:schemeClr val="tx2">
                    <a:lumMod val="60000"/>
                    <a:lumOff val="40000"/>
                  </a:schemeClr>
                </a:solidFill>
              </a:rPr>
              <a:t> yang </a:t>
            </a:r>
            <a:r>
              <a:rPr sz="2000" b="1" dirty="0" err="1" smtClean="0">
                <a:solidFill>
                  <a:schemeClr val="tx2">
                    <a:lumMod val="60000"/>
                    <a:lumOff val="40000"/>
                  </a:schemeClr>
                </a:solidFill>
              </a:rPr>
              <a:t>ditahan</a:t>
            </a:r>
            <a:endParaRPr sz="2000" b="1" dirty="0" smtClean="0">
              <a:solidFill>
                <a:schemeClr val="tx2">
                  <a:lumMod val="60000"/>
                  <a:lumOff val="40000"/>
                </a:schemeClr>
              </a:solidFill>
            </a:endParaRPr>
          </a:p>
          <a:p>
            <a:pPr marL="1490663" indent="-1490663">
              <a:lnSpc>
                <a:spcPct val="80000"/>
              </a:lnSpc>
              <a:spcAft>
                <a:spcPts val="200"/>
              </a:spcAft>
              <a:buSzPct val="100000"/>
              <a:buFontTx/>
              <a:buNone/>
            </a:pPr>
            <a:r>
              <a:rPr sz="2000" b="1" dirty="0" smtClean="0">
                <a:solidFill>
                  <a:schemeClr val="tx2">
                    <a:lumMod val="60000"/>
                    <a:lumOff val="40000"/>
                  </a:schemeClr>
                </a:solidFill>
              </a:rPr>
              <a:t>     </a:t>
            </a:r>
            <a:r>
              <a:rPr sz="2000" b="1" dirty="0" err="1" smtClean="0">
                <a:solidFill>
                  <a:schemeClr val="tx2">
                    <a:lumMod val="60000"/>
                    <a:lumOff val="40000"/>
                  </a:schemeClr>
                </a:solidFill>
              </a:rPr>
              <a:t>Kurang</a:t>
            </a:r>
            <a:r>
              <a:rPr sz="2000" b="1" dirty="0" smtClean="0">
                <a:solidFill>
                  <a:schemeClr val="tx2">
                    <a:lumMod val="60000"/>
                    <a:lumOff val="40000"/>
                  </a:schemeClr>
                </a:solidFill>
              </a:rPr>
              <a:t>  :  </a:t>
            </a:r>
            <a:r>
              <a:rPr sz="2000" b="1" dirty="0" err="1" smtClean="0">
                <a:solidFill>
                  <a:schemeClr val="tx2">
                    <a:lumMod val="60000"/>
                    <a:lumOff val="40000"/>
                  </a:schemeClr>
                </a:solidFill>
              </a:rPr>
              <a:t>Pembayaran</a:t>
            </a:r>
            <a:r>
              <a:rPr sz="2000" b="1" dirty="0" smtClean="0">
                <a:solidFill>
                  <a:schemeClr val="tx2">
                    <a:lumMod val="60000"/>
                    <a:lumOff val="40000"/>
                  </a:schemeClr>
                </a:solidFill>
              </a:rPr>
              <a:t> </a:t>
            </a:r>
            <a:r>
              <a:rPr sz="2000" b="1" dirty="0" err="1" smtClean="0">
                <a:solidFill>
                  <a:schemeClr val="tx2">
                    <a:lumMod val="60000"/>
                    <a:lumOff val="40000"/>
                  </a:schemeClr>
                </a:solidFill>
              </a:rPr>
              <a:t>asuransi</a:t>
            </a:r>
            <a:r>
              <a:rPr sz="2000" b="1" dirty="0" smtClean="0">
                <a:solidFill>
                  <a:schemeClr val="tx2">
                    <a:lumMod val="60000"/>
                    <a:lumOff val="40000"/>
                  </a:schemeClr>
                </a:solidFill>
              </a:rPr>
              <a:t> </a:t>
            </a:r>
            <a:r>
              <a:rPr sz="2000" b="1" dirty="0" err="1" smtClean="0">
                <a:solidFill>
                  <a:schemeClr val="tx2">
                    <a:lumMod val="60000"/>
                    <a:lumOff val="40000"/>
                  </a:schemeClr>
                </a:solidFill>
              </a:rPr>
              <a:t>sosial</a:t>
            </a:r>
            <a:endParaRPr sz="2000" b="1" dirty="0" smtClean="0">
              <a:solidFill>
                <a:schemeClr val="tx2">
                  <a:lumMod val="60000"/>
                  <a:lumOff val="40000"/>
                </a:schemeClr>
              </a:solidFill>
            </a:endParaRPr>
          </a:p>
          <a:p>
            <a:pPr marL="1490663" indent="-1490663">
              <a:lnSpc>
                <a:spcPct val="80000"/>
              </a:lnSpc>
              <a:spcAft>
                <a:spcPts val="200"/>
              </a:spcAft>
              <a:buSzPct val="100000"/>
              <a:buFontTx/>
              <a:buNone/>
            </a:pPr>
            <a:r>
              <a:rPr sz="2000" b="1" dirty="0" smtClean="0">
                <a:solidFill>
                  <a:schemeClr val="accent3">
                    <a:lumMod val="20000"/>
                    <a:lumOff val="80000"/>
                  </a:schemeClr>
                </a:solidFill>
              </a:rPr>
              <a:t>     </a:t>
            </a:r>
            <a:r>
              <a:rPr sz="2000" b="1" dirty="0" err="1" smtClean="0">
                <a:solidFill>
                  <a:schemeClr val="accent3">
                    <a:lumMod val="20000"/>
                    <a:lumOff val="80000"/>
                  </a:schemeClr>
                </a:solidFill>
              </a:rPr>
              <a:t>Tambah</a:t>
            </a:r>
            <a:r>
              <a:rPr sz="2000" b="1" dirty="0" smtClean="0">
                <a:solidFill>
                  <a:schemeClr val="accent3">
                    <a:lumMod val="20000"/>
                    <a:lumOff val="80000"/>
                  </a:schemeClr>
                </a:solidFill>
              </a:rPr>
              <a:t> :  </a:t>
            </a:r>
            <a:r>
              <a:rPr sz="2000" b="1" dirty="0" err="1" smtClean="0">
                <a:solidFill>
                  <a:schemeClr val="accent3">
                    <a:lumMod val="20000"/>
                    <a:lumOff val="80000"/>
                  </a:schemeClr>
                </a:solidFill>
              </a:rPr>
              <a:t>Pendapatan</a:t>
            </a:r>
            <a:r>
              <a:rPr sz="2000" b="1" dirty="0" smtClean="0">
                <a:solidFill>
                  <a:schemeClr val="accent3">
                    <a:lumMod val="20000"/>
                    <a:lumOff val="80000"/>
                  </a:schemeClr>
                </a:solidFill>
              </a:rPr>
              <a:t> </a:t>
            </a:r>
            <a:r>
              <a:rPr sz="2000" b="1" dirty="0" err="1" smtClean="0">
                <a:solidFill>
                  <a:schemeClr val="accent3">
                    <a:lumMod val="20000"/>
                    <a:lumOff val="80000"/>
                  </a:schemeClr>
                </a:solidFill>
              </a:rPr>
              <a:t>bunga</a:t>
            </a:r>
            <a:endParaRPr sz="2000" b="1" dirty="0" smtClean="0">
              <a:solidFill>
                <a:schemeClr val="accent3">
                  <a:lumMod val="20000"/>
                  <a:lumOff val="80000"/>
                </a:schemeClr>
              </a:solidFill>
            </a:endParaRPr>
          </a:p>
          <a:p>
            <a:pPr marL="1490663" indent="-1490663">
              <a:lnSpc>
                <a:spcPct val="80000"/>
              </a:lnSpc>
              <a:spcAft>
                <a:spcPts val="200"/>
              </a:spcAft>
              <a:buSzPct val="100000"/>
              <a:buFontTx/>
              <a:buNone/>
            </a:pPr>
            <a:r>
              <a:rPr sz="2000" b="1" dirty="0" smtClean="0">
                <a:solidFill>
                  <a:srgbClr val="000099"/>
                </a:solidFill>
              </a:rPr>
              <a:t>     </a:t>
            </a:r>
            <a:r>
              <a:rPr sz="2000" b="1" dirty="0" err="1" smtClean="0">
                <a:solidFill>
                  <a:schemeClr val="accent3">
                    <a:lumMod val="20000"/>
                    <a:lumOff val="80000"/>
                  </a:schemeClr>
                </a:solidFill>
              </a:rPr>
              <a:t>Tambah</a:t>
            </a:r>
            <a:r>
              <a:rPr sz="2000" b="1" dirty="0" smtClean="0">
                <a:solidFill>
                  <a:schemeClr val="accent3">
                    <a:lumMod val="20000"/>
                    <a:lumOff val="80000"/>
                  </a:schemeClr>
                </a:solidFill>
              </a:rPr>
              <a:t> :  </a:t>
            </a:r>
            <a:r>
              <a:rPr sz="2000" b="1" dirty="0" err="1" smtClean="0">
                <a:solidFill>
                  <a:schemeClr val="accent3">
                    <a:lumMod val="20000"/>
                    <a:lumOff val="80000"/>
                  </a:schemeClr>
                </a:solidFill>
              </a:rPr>
              <a:t>Pembayaran</a:t>
            </a:r>
            <a:r>
              <a:rPr sz="2000" b="1" dirty="0" smtClean="0">
                <a:solidFill>
                  <a:schemeClr val="accent3">
                    <a:lumMod val="20000"/>
                    <a:lumOff val="80000"/>
                  </a:schemeClr>
                </a:solidFill>
              </a:rPr>
              <a:t> Transfer</a:t>
            </a:r>
          </a:p>
          <a:p>
            <a:pPr marL="1490663" indent="-1490663">
              <a:lnSpc>
                <a:spcPct val="80000"/>
              </a:lnSpc>
              <a:spcAft>
                <a:spcPts val="200"/>
              </a:spcAft>
              <a:buSzPct val="100000"/>
              <a:buFontTx/>
              <a:buNone/>
            </a:pPr>
            <a:r>
              <a:rPr sz="2000" b="1" dirty="0" err="1" smtClean="0">
                <a:solidFill>
                  <a:srgbClr val="FFFF00"/>
                </a:solidFill>
              </a:rPr>
              <a:t>Sama</a:t>
            </a:r>
            <a:r>
              <a:rPr sz="2000" b="1" dirty="0" smtClean="0">
                <a:solidFill>
                  <a:srgbClr val="FFFF00"/>
                </a:solidFill>
              </a:rPr>
              <a:t> </a:t>
            </a:r>
            <a:r>
              <a:rPr sz="2000" b="1" dirty="0" err="1" smtClean="0">
                <a:solidFill>
                  <a:srgbClr val="FFFF00"/>
                </a:solidFill>
              </a:rPr>
              <a:t>dengan</a:t>
            </a:r>
            <a:r>
              <a:rPr sz="2000" b="1" dirty="0" smtClean="0">
                <a:solidFill>
                  <a:srgbClr val="000099"/>
                </a:solidFill>
              </a:rPr>
              <a:t> </a:t>
            </a:r>
            <a:r>
              <a:rPr sz="2000" b="1" dirty="0" smtClean="0">
                <a:solidFill>
                  <a:srgbClr val="FF0000"/>
                </a:solidFill>
              </a:rPr>
              <a:t>Personal income (PI)/PP</a:t>
            </a:r>
          </a:p>
          <a:p>
            <a:pPr marL="1490663" indent="-1490663">
              <a:lnSpc>
                <a:spcPct val="80000"/>
              </a:lnSpc>
              <a:spcAft>
                <a:spcPts val="200"/>
              </a:spcAft>
              <a:buSzPct val="100000"/>
              <a:buFontTx/>
              <a:buNone/>
            </a:pPr>
            <a:r>
              <a:rPr sz="2000" b="1" dirty="0" smtClean="0">
                <a:solidFill>
                  <a:schemeClr val="tx2">
                    <a:lumMod val="60000"/>
                    <a:lumOff val="40000"/>
                  </a:schemeClr>
                </a:solidFill>
              </a:rPr>
              <a:t>     </a:t>
            </a:r>
            <a:r>
              <a:rPr sz="2000" b="1" dirty="0" err="1" smtClean="0">
                <a:solidFill>
                  <a:schemeClr val="tx2">
                    <a:lumMod val="60000"/>
                    <a:lumOff val="40000"/>
                  </a:schemeClr>
                </a:solidFill>
              </a:rPr>
              <a:t>Kurang</a:t>
            </a:r>
            <a:r>
              <a:rPr sz="2000" b="1" dirty="0" smtClean="0">
                <a:solidFill>
                  <a:schemeClr val="tx2">
                    <a:lumMod val="60000"/>
                    <a:lumOff val="40000"/>
                  </a:schemeClr>
                </a:solidFill>
              </a:rPr>
              <a:t>  : </a:t>
            </a:r>
            <a:r>
              <a:rPr sz="2000" b="1" dirty="0" err="1" smtClean="0">
                <a:solidFill>
                  <a:schemeClr val="tx2">
                    <a:lumMod val="60000"/>
                    <a:lumOff val="40000"/>
                  </a:schemeClr>
                </a:solidFill>
              </a:rPr>
              <a:t>Pajak</a:t>
            </a:r>
            <a:r>
              <a:rPr sz="2000" b="1" dirty="0" smtClean="0">
                <a:solidFill>
                  <a:schemeClr val="tx2">
                    <a:lumMod val="60000"/>
                    <a:lumOff val="40000"/>
                  </a:schemeClr>
                </a:solidFill>
              </a:rPr>
              <a:t> </a:t>
            </a:r>
            <a:r>
              <a:rPr sz="2000" b="1" dirty="0" err="1" smtClean="0">
                <a:solidFill>
                  <a:schemeClr val="tx2">
                    <a:lumMod val="60000"/>
                    <a:lumOff val="40000"/>
                  </a:schemeClr>
                </a:solidFill>
              </a:rPr>
              <a:t>perorangan</a:t>
            </a:r>
            <a:endParaRPr sz="2000" b="1" dirty="0" smtClean="0">
              <a:solidFill>
                <a:schemeClr val="tx2">
                  <a:lumMod val="60000"/>
                  <a:lumOff val="40000"/>
                </a:schemeClr>
              </a:solidFill>
            </a:endParaRPr>
          </a:p>
          <a:p>
            <a:pPr marL="1490663" indent="-1490663">
              <a:lnSpc>
                <a:spcPct val="80000"/>
              </a:lnSpc>
              <a:spcAft>
                <a:spcPts val="200"/>
              </a:spcAft>
              <a:buSzPct val="100000"/>
              <a:buFontTx/>
              <a:buNone/>
            </a:pPr>
            <a:r>
              <a:rPr sz="2000" b="1" dirty="0" err="1" smtClean="0">
                <a:solidFill>
                  <a:srgbClr val="FFFF00"/>
                </a:solidFill>
              </a:rPr>
              <a:t>Sama</a:t>
            </a:r>
            <a:r>
              <a:rPr sz="2000" b="1" dirty="0" smtClean="0">
                <a:solidFill>
                  <a:srgbClr val="FFFF00"/>
                </a:solidFill>
              </a:rPr>
              <a:t> </a:t>
            </a:r>
            <a:r>
              <a:rPr sz="2000" b="1" dirty="0" err="1" smtClean="0">
                <a:solidFill>
                  <a:srgbClr val="FFFF00"/>
                </a:solidFill>
              </a:rPr>
              <a:t>dengan</a:t>
            </a:r>
            <a:r>
              <a:rPr sz="2000" b="1" dirty="0" smtClean="0">
                <a:solidFill>
                  <a:srgbClr val="000099"/>
                </a:solidFill>
              </a:rPr>
              <a:t> </a:t>
            </a:r>
            <a:r>
              <a:rPr sz="2000" b="1" dirty="0" err="1" smtClean="0">
                <a:solidFill>
                  <a:srgbClr val="FF0000"/>
                </a:solidFill>
              </a:rPr>
              <a:t>Pendapatan</a:t>
            </a:r>
            <a:r>
              <a:rPr sz="2000" b="1" dirty="0" smtClean="0">
                <a:solidFill>
                  <a:srgbClr val="FF0000"/>
                </a:solidFill>
              </a:rPr>
              <a:t> </a:t>
            </a:r>
            <a:r>
              <a:rPr sz="2000" b="1" dirty="0" err="1" smtClean="0">
                <a:solidFill>
                  <a:srgbClr val="FF0000"/>
                </a:solidFill>
              </a:rPr>
              <a:t>Dispossable</a:t>
            </a:r>
            <a:r>
              <a:rPr sz="2000" b="1" dirty="0" smtClean="0">
                <a:solidFill>
                  <a:srgbClr val="FF0000"/>
                </a:solidFill>
              </a:rPr>
              <a:t> (</a:t>
            </a:r>
            <a:r>
              <a:rPr sz="2000" b="1" dirty="0" err="1" smtClean="0">
                <a:solidFill>
                  <a:srgbClr val="FF99CC"/>
                </a:solidFill>
              </a:rPr>
              <a:t>Yd</a:t>
            </a:r>
            <a:r>
              <a:rPr sz="2000" b="1" dirty="0" smtClean="0">
                <a:solidFill>
                  <a:srgbClr val="FF0000"/>
                </a:solidFill>
              </a:rPr>
              <a:t>)</a:t>
            </a:r>
            <a:r>
              <a:rPr sz="2000" b="1" dirty="0" smtClean="0">
                <a:solidFill>
                  <a:srgbClr val="000099"/>
                </a:solidFill>
              </a:rPr>
              <a:t> </a:t>
            </a:r>
            <a:r>
              <a:rPr sz="2000" b="1" dirty="0" err="1" smtClean="0">
                <a:solidFill>
                  <a:srgbClr val="FFFFFF"/>
                </a:solidFill>
              </a:rPr>
              <a:t>yaitu</a:t>
            </a:r>
            <a:r>
              <a:rPr sz="2000" b="1" dirty="0" smtClean="0">
                <a:solidFill>
                  <a:srgbClr val="000099"/>
                </a:solidFill>
              </a:rPr>
              <a:t> </a:t>
            </a:r>
            <a:r>
              <a:rPr sz="2000" b="1" dirty="0" err="1" smtClean="0">
                <a:solidFill>
                  <a:schemeClr val="tx2">
                    <a:lumMod val="60000"/>
                    <a:lumOff val="40000"/>
                  </a:schemeClr>
                </a:solidFill>
              </a:rPr>
              <a:t>pendapatan</a:t>
            </a:r>
            <a:r>
              <a:rPr sz="2000" b="1" dirty="0" smtClean="0">
                <a:solidFill>
                  <a:schemeClr val="tx2">
                    <a:lumMod val="60000"/>
                    <a:lumOff val="40000"/>
                  </a:schemeClr>
                </a:solidFill>
              </a:rPr>
              <a:t> yang </a:t>
            </a:r>
            <a:r>
              <a:rPr sz="2000" b="1" dirty="0" err="1" smtClean="0">
                <a:solidFill>
                  <a:schemeClr val="tx2">
                    <a:lumMod val="60000"/>
                    <a:lumOff val="40000"/>
                  </a:schemeClr>
                </a:solidFill>
              </a:rPr>
              <a:t>siap</a:t>
            </a:r>
            <a:r>
              <a:rPr sz="2000" b="1" dirty="0" smtClean="0">
                <a:solidFill>
                  <a:schemeClr val="tx2">
                    <a:lumMod val="60000"/>
                    <a:lumOff val="40000"/>
                  </a:schemeClr>
                </a:solidFill>
              </a:rPr>
              <a:t>   </a:t>
            </a:r>
            <a:r>
              <a:rPr sz="2000" b="1" dirty="0" err="1" smtClean="0">
                <a:solidFill>
                  <a:schemeClr val="tx2">
                    <a:lumMod val="60000"/>
                    <a:lumOff val="40000"/>
                  </a:schemeClr>
                </a:solidFill>
              </a:rPr>
              <a:t>dibelanjakan</a:t>
            </a:r>
            <a:r>
              <a:rPr sz="2000" b="1" dirty="0" smtClean="0">
                <a:solidFill>
                  <a:schemeClr val="tx2">
                    <a:lumMod val="60000"/>
                    <a:lumOff val="40000"/>
                  </a:schemeClr>
                </a:solidFill>
              </a:rPr>
              <a:t>   </a:t>
            </a:r>
          </a:p>
          <a:p>
            <a:pPr marL="1490663" indent="-1490663">
              <a:lnSpc>
                <a:spcPct val="80000"/>
              </a:lnSpc>
              <a:buSzPct val="100000"/>
              <a:buFontTx/>
              <a:buNone/>
            </a:pPr>
            <a:endParaRPr sz="1600" b="1" dirty="0" smtClean="0">
              <a:solidFill>
                <a:srgbClr val="000099"/>
              </a:solidFill>
            </a:endParaRPr>
          </a:p>
        </p:txBody>
      </p:sp>
      <p:sp>
        <p:nvSpPr>
          <p:cNvPr id="5" name="Rectangle 7"/>
          <p:cNvSpPr>
            <a:spLocks noGrp="1"/>
          </p:cNvSpPr>
          <p:nvPr>
            <p:ph type="sldNum" sz="quarter" idx="12"/>
          </p:nvPr>
        </p:nvSpPr>
        <p:spPr>
          <a:ln/>
        </p:spPr>
        <p:txBody>
          <a:bodyPr/>
          <a:lstStyle/>
          <a:p>
            <a:fld id="{BA7BC948-841A-4EC4-A9CA-C4E1DE1AB7A9}" type="slidenum">
              <a:rPr lang="en-US"/>
              <a:pPr/>
              <a:t>27</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774957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otDefined 2"/>
          <p:cNvSpPr>
            <a:spLocks noGrp="1" noChangeArrowheads="1"/>
          </p:cNvSpPr>
          <p:nvPr>
            <p:ph type="title"/>
          </p:nvPr>
        </p:nvSpPr>
        <p:spPr bwMode="auto">
          <a:xfrm>
            <a:off x="685800" y="152400"/>
            <a:ext cx="6870700" cy="762000"/>
          </a:xfrm>
          <a:solidFill>
            <a:schemeClr val="accent1"/>
          </a:solidFill>
          <a:ln cap="flat" algn="ctr">
            <a:solidFill>
              <a:schemeClr val="tx2"/>
            </a:solidFill>
            <a:headEnd/>
            <a:tailEnd/>
          </a:ln>
        </p:spPr>
        <p:txBody>
          <a:bodyPr vert="horz" wrap="square" lIns="91440" tIns="45720" rIns="91440" bIns="45720" numCol="1" compatLnSpc="1">
            <a:prstTxWarp prst="textNoShape">
              <a:avLst/>
            </a:prstTxWarp>
          </a:bodyPr>
          <a:lstStyle/>
          <a:p>
            <a:pPr>
              <a:buSzPct val="100000"/>
            </a:pPr>
            <a:r>
              <a:rPr sz="4000" dirty="0" err="1" smtClean="0">
                <a:solidFill>
                  <a:srgbClr val="C00000"/>
                </a:solidFill>
              </a:rPr>
              <a:t>Contoh</a:t>
            </a:r>
            <a:r>
              <a:rPr sz="4000" dirty="0" smtClean="0">
                <a:solidFill>
                  <a:srgbClr val="C00000"/>
                </a:solidFill>
              </a:rPr>
              <a:t> </a:t>
            </a:r>
            <a:r>
              <a:rPr sz="4000" dirty="0" err="1" smtClean="0">
                <a:solidFill>
                  <a:srgbClr val="C00000"/>
                </a:solidFill>
              </a:rPr>
              <a:t>Soal</a:t>
            </a:r>
            <a:r>
              <a:rPr sz="4000" dirty="0" smtClean="0">
                <a:solidFill>
                  <a:srgbClr val="C00000"/>
                </a:solidFill>
              </a:rPr>
              <a:t> 4 :</a:t>
            </a:r>
          </a:p>
        </p:txBody>
      </p:sp>
      <p:sp>
        <p:nvSpPr>
          <p:cNvPr id="19459" name="Rectangle 4"/>
          <p:cNvSpPr>
            <a:spLocks noGrp="1" noChangeArrowheads="1"/>
          </p:cNvSpPr>
          <p:nvPr>
            <p:ph idx="1"/>
          </p:nvPr>
        </p:nvSpPr>
        <p:spPr bwMode="auto">
          <a:xfrm>
            <a:off x="685800" y="1206624"/>
            <a:ext cx="7696200" cy="5030688"/>
          </a:xfrm>
          <a:noFill/>
          <a:ln cap="flat" algn="ctr">
            <a:solidFill>
              <a:srgbClr val="000000"/>
            </a:solidFill>
            <a:prstDash val="dash"/>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a:lnSpc>
                <a:spcPct val="80000"/>
              </a:lnSpc>
              <a:spcAft>
                <a:spcPts val="600"/>
              </a:spcAft>
              <a:buSzPct val="100000"/>
              <a:buFontTx/>
              <a:buNone/>
            </a:pPr>
            <a:r>
              <a:rPr lang="en-GB" sz="1800" dirty="0" smtClean="0">
                <a:solidFill>
                  <a:srgbClr val="FFFFFF"/>
                </a:solidFill>
              </a:rPr>
              <a:t>     </a:t>
            </a:r>
            <a:r>
              <a:rPr lang="en-GB" sz="1800" dirty="0" smtClean="0">
                <a:solidFill>
                  <a:srgbClr val="FFC000"/>
                </a:solidFill>
              </a:rPr>
              <a:t>Data </a:t>
            </a:r>
            <a:r>
              <a:rPr lang="en-GB" sz="1800" dirty="0" err="1" smtClean="0">
                <a:solidFill>
                  <a:srgbClr val="FFC000"/>
                </a:solidFill>
              </a:rPr>
              <a:t>berikut</a:t>
            </a:r>
            <a:r>
              <a:rPr lang="en-GB" sz="1800" dirty="0" smtClean="0">
                <a:solidFill>
                  <a:srgbClr val="FFC000"/>
                </a:solidFill>
              </a:rPr>
              <a:t> </a:t>
            </a:r>
            <a:r>
              <a:rPr lang="en-GB" sz="1800" dirty="0" err="1" smtClean="0">
                <a:solidFill>
                  <a:srgbClr val="FFC000"/>
                </a:solidFill>
              </a:rPr>
              <a:t>ini</a:t>
            </a:r>
            <a:r>
              <a:rPr lang="en-GB" sz="1800" dirty="0" smtClean="0">
                <a:solidFill>
                  <a:srgbClr val="FFC000"/>
                </a:solidFill>
              </a:rPr>
              <a:t> </a:t>
            </a:r>
            <a:r>
              <a:rPr lang="en-GB" sz="1800" dirty="0" err="1" smtClean="0">
                <a:solidFill>
                  <a:srgbClr val="FFC000"/>
                </a:solidFill>
              </a:rPr>
              <a:t>diperoleh</a:t>
            </a:r>
            <a:r>
              <a:rPr lang="en-GB" sz="1800" dirty="0" smtClean="0">
                <a:solidFill>
                  <a:srgbClr val="FFC000"/>
                </a:solidFill>
              </a:rPr>
              <a:t> </a:t>
            </a:r>
            <a:r>
              <a:rPr lang="en-GB" sz="1800" dirty="0" err="1" smtClean="0">
                <a:solidFill>
                  <a:srgbClr val="FFC000"/>
                </a:solidFill>
              </a:rPr>
              <a:t>dari</a:t>
            </a:r>
            <a:r>
              <a:rPr lang="en-GB" sz="1800" dirty="0" smtClean="0">
                <a:solidFill>
                  <a:srgbClr val="FFC000"/>
                </a:solidFill>
              </a:rPr>
              <a:t> </a:t>
            </a:r>
            <a:r>
              <a:rPr lang="en-GB" sz="1800" dirty="0" err="1" smtClean="0">
                <a:solidFill>
                  <a:srgbClr val="FFC000"/>
                </a:solidFill>
              </a:rPr>
              <a:t>perekonomian</a:t>
            </a:r>
            <a:r>
              <a:rPr lang="en-GB" sz="1800" dirty="0" smtClean="0">
                <a:solidFill>
                  <a:srgbClr val="FFC000"/>
                </a:solidFill>
              </a:rPr>
              <a:t> </a:t>
            </a:r>
            <a:r>
              <a:rPr lang="en-GB" sz="1800" dirty="0" err="1" smtClean="0">
                <a:solidFill>
                  <a:srgbClr val="FFC000"/>
                </a:solidFill>
              </a:rPr>
              <a:t>suatu</a:t>
            </a:r>
            <a:r>
              <a:rPr lang="en-GB" sz="1800" dirty="0" smtClean="0">
                <a:solidFill>
                  <a:srgbClr val="FFC000"/>
                </a:solidFill>
              </a:rPr>
              <a:t> </a:t>
            </a:r>
            <a:r>
              <a:rPr lang="en-GB" sz="1800" dirty="0" err="1" smtClean="0">
                <a:solidFill>
                  <a:srgbClr val="FFC000"/>
                </a:solidFill>
              </a:rPr>
              <a:t>negara</a:t>
            </a:r>
            <a:r>
              <a:rPr lang="en-GB" sz="1800" dirty="0" smtClean="0">
                <a:solidFill>
                  <a:srgbClr val="FFC000"/>
                </a:solidFill>
              </a:rPr>
              <a:t>. (</a:t>
            </a:r>
            <a:r>
              <a:rPr lang="en-GB" sz="1800" dirty="0" err="1" smtClean="0">
                <a:solidFill>
                  <a:srgbClr val="FFC000"/>
                </a:solidFill>
              </a:rPr>
              <a:t>dalam</a:t>
            </a:r>
            <a:r>
              <a:rPr lang="en-GB" sz="1800" dirty="0" smtClean="0">
                <a:solidFill>
                  <a:srgbClr val="FFC000"/>
                </a:solidFill>
              </a:rPr>
              <a:t> </a:t>
            </a:r>
            <a:r>
              <a:rPr lang="en-GB" sz="1800" dirty="0" err="1" smtClean="0">
                <a:solidFill>
                  <a:srgbClr val="FFC000"/>
                </a:solidFill>
              </a:rPr>
              <a:t>miliaran</a:t>
            </a:r>
            <a:r>
              <a:rPr lang="en-GB" sz="1800" dirty="0" smtClean="0">
                <a:solidFill>
                  <a:srgbClr val="FFC000"/>
                </a:solidFill>
              </a:rPr>
              <a:t> dollar)</a:t>
            </a:r>
            <a:endParaRPr lang="en-GB" sz="1800" b="1" dirty="0" smtClean="0">
              <a:solidFill>
                <a:srgbClr val="FFC000"/>
              </a:solidFill>
            </a:endParaRPr>
          </a:p>
          <a:p>
            <a:pPr>
              <a:lnSpc>
                <a:spcPct val="80000"/>
              </a:lnSpc>
              <a:buSzPct val="100000"/>
            </a:pPr>
            <a:r>
              <a:rPr lang="en-GB" sz="1800" b="1" dirty="0" err="1" smtClean="0">
                <a:solidFill>
                  <a:srgbClr val="FFFFFF"/>
                </a:solidFill>
              </a:rPr>
              <a:t>Produksi</a:t>
            </a:r>
            <a:r>
              <a:rPr lang="en-GB" sz="1800" b="1" dirty="0" smtClean="0">
                <a:solidFill>
                  <a:srgbClr val="FFFFFF"/>
                </a:solidFill>
              </a:rPr>
              <a:t> </a:t>
            </a:r>
            <a:r>
              <a:rPr lang="en-GB" sz="1800" b="1" dirty="0" err="1" smtClean="0">
                <a:solidFill>
                  <a:srgbClr val="FFFFFF"/>
                </a:solidFill>
              </a:rPr>
              <a:t>Domestik</a:t>
            </a:r>
            <a:r>
              <a:rPr lang="en-GB" sz="1800" b="1" dirty="0" smtClean="0">
                <a:solidFill>
                  <a:srgbClr val="FFFFFF"/>
                </a:solidFill>
              </a:rPr>
              <a:t> </a:t>
            </a:r>
            <a:r>
              <a:rPr lang="en-GB" sz="1800" b="1" dirty="0" err="1" smtClean="0">
                <a:solidFill>
                  <a:srgbClr val="FFFFFF"/>
                </a:solidFill>
              </a:rPr>
              <a:t>Bruto</a:t>
            </a:r>
            <a:r>
              <a:rPr lang="en-GB" sz="1800" b="1" dirty="0" smtClean="0">
                <a:solidFill>
                  <a:srgbClr val="FFFFFF"/>
                </a:solidFill>
              </a:rPr>
              <a:t> (</a:t>
            </a:r>
            <a:r>
              <a:rPr lang="en-GB" sz="1800" b="1" i="1" dirty="0" smtClean="0">
                <a:solidFill>
                  <a:srgbClr val="FFFFFF"/>
                </a:solidFill>
              </a:rPr>
              <a:t>GDP</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 8.079,9</a:t>
            </a:r>
          </a:p>
          <a:p>
            <a:pPr>
              <a:lnSpc>
                <a:spcPct val="80000"/>
              </a:lnSpc>
              <a:buSzPct val="100000"/>
            </a:pPr>
            <a:r>
              <a:rPr lang="en-GB" sz="1800" b="1" dirty="0" err="1" smtClean="0">
                <a:solidFill>
                  <a:srgbClr val="FFFFFF"/>
                </a:solidFill>
              </a:rPr>
              <a:t>Pendapatan</a:t>
            </a:r>
            <a:r>
              <a:rPr lang="en-GB" sz="1800" b="1" dirty="0" smtClean="0">
                <a:solidFill>
                  <a:srgbClr val="FFFFFF"/>
                </a:solidFill>
              </a:rPr>
              <a:t> </a:t>
            </a:r>
            <a:r>
              <a:rPr lang="en-GB" sz="1800" b="1" dirty="0" err="1" smtClean="0">
                <a:solidFill>
                  <a:srgbClr val="FFFFFF"/>
                </a:solidFill>
              </a:rPr>
              <a:t>netto</a:t>
            </a:r>
            <a:r>
              <a:rPr lang="en-GB" sz="1800" b="1" dirty="0" smtClean="0">
                <a:solidFill>
                  <a:srgbClr val="FFFFFF"/>
                </a:solidFill>
              </a:rPr>
              <a:t> </a:t>
            </a:r>
            <a:r>
              <a:rPr lang="en-GB" sz="1800" b="1" dirty="0" err="1" smtClean="0">
                <a:solidFill>
                  <a:srgbClr val="FFFFFF"/>
                </a:solidFill>
              </a:rPr>
              <a:t>dari</a:t>
            </a:r>
            <a:r>
              <a:rPr lang="en-GB" sz="1800" b="1" dirty="0" smtClean="0">
                <a:solidFill>
                  <a:srgbClr val="FFFFFF"/>
                </a:solidFill>
              </a:rPr>
              <a:t> </a:t>
            </a:r>
            <a:r>
              <a:rPr lang="en-GB" sz="1800" b="1" dirty="0" err="1" smtClean="0">
                <a:solidFill>
                  <a:srgbClr val="FFFFFF"/>
                </a:solidFill>
              </a:rPr>
              <a:t>faktor</a:t>
            </a:r>
            <a:r>
              <a:rPr lang="en-GB" sz="1800" b="1" dirty="0" smtClean="0">
                <a:solidFill>
                  <a:srgbClr val="FFFFFF"/>
                </a:solidFill>
              </a:rPr>
              <a:t> </a:t>
            </a:r>
            <a:r>
              <a:rPr lang="en-GB" sz="1800" b="1" dirty="0" err="1" smtClean="0">
                <a:solidFill>
                  <a:srgbClr val="FFFFFF"/>
                </a:solidFill>
              </a:rPr>
              <a:t>luar</a:t>
            </a:r>
            <a:r>
              <a:rPr lang="en-GB" sz="1800" b="1" dirty="0" smtClean="0">
                <a:solidFill>
                  <a:srgbClr val="FFFFFF"/>
                </a:solidFill>
              </a:rPr>
              <a:t> </a:t>
            </a:r>
            <a:r>
              <a:rPr lang="en-GB" sz="1800" b="1" dirty="0" err="1" smtClean="0">
                <a:solidFill>
                  <a:srgbClr val="FFFFFF"/>
                </a:solidFill>
              </a:rPr>
              <a:t>negeri</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 -19,8</a:t>
            </a:r>
          </a:p>
          <a:p>
            <a:pPr>
              <a:lnSpc>
                <a:spcPct val="80000"/>
              </a:lnSpc>
              <a:buSzPct val="100000"/>
            </a:pPr>
            <a:r>
              <a:rPr lang="en-GB" sz="1800" b="1" dirty="0" err="1" smtClean="0">
                <a:solidFill>
                  <a:srgbClr val="FFFFFF"/>
                </a:solidFill>
              </a:rPr>
              <a:t>Pajak</a:t>
            </a:r>
            <a:r>
              <a:rPr lang="en-GB" sz="1800" b="1" dirty="0" smtClean="0">
                <a:solidFill>
                  <a:srgbClr val="FFFFFF"/>
                </a:solidFill>
              </a:rPr>
              <a:t> </a:t>
            </a:r>
            <a:r>
              <a:rPr lang="en-GB" sz="1800" b="1" dirty="0" err="1" smtClean="0">
                <a:solidFill>
                  <a:srgbClr val="FFFFFF"/>
                </a:solidFill>
              </a:rPr>
              <a:t>tidak</a:t>
            </a:r>
            <a:r>
              <a:rPr lang="en-GB" sz="1800" b="1" dirty="0" smtClean="0">
                <a:solidFill>
                  <a:srgbClr val="FFFFFF"/>
                </a:solidFill>
              </a:rPr>
              <a:t> </a:t>
            </a:r>
            <a:r>
              <a:rPr lang="en-GB" sz="1800" b="1" dirty="0" err="1" smtClean="0">
                <a:solidFill>
                  <a:srgbClr val="FFFFFF"/>
                </a:solidFill>
              </a:rPr>
              <a:t>langsung</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 542,5</a:t>
            </a:r>
          </a:p>
          <a:p>
            <a:pPr>
              <a:lnSpc>
                <a:spcPct val="80000"/>
              </a:lnSpc>
              <a:buSzPct val="100000"/>
            </a:pPr>
            <a:r>
              <a:rPr lang="en-GB" sz="1800" b="1" dirty="0" err="1" smtClean="0">
                <a:solidFill>
                  <a:srgbClr val="FFFFFF"/>
                </a:solidFill>
              </a:rPr>
              <a:t>Pajak</a:t>
            </a:r>
            <a:r>
              <a:rPr lang="en-GB" sz="1800" b="1" dirty="0" smtClean="0">
                <a:solidFill>
                  <a:srgbClr val="FFFFFF"/>
                </a:solidFill>
              </a:rPr>
              <a:t> </a:t>
            </a:r>
            <a:r>
              <a:rPr lang="en-GB" sz="1800" b="1" dirty="0" err="1" smtClean="0">
                <a:solidFill>
                  <a:srgbClr val="FFFFFF"/>
                </a:solidFill>
              </a:rPr>
              <a:t>perorangan</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988,7</a:t>
            </a:r>
          </a:p>
          <a:p>
            <a:pPr>
              <a:lnSpc>
                <a:spcPct val="80000"/>
              </a:lnSpc>
              <a:buSzPct val="100000"/>
            </a:pPr>
            <a:r>
              <a:rPr lang="en-GB" sz="1800" b="1" dirty="0" err="1" smtClean="0">
                <a:solidFill>
                  <a:srgbClr val="FFFFFF"/>
                </a:solidFill>
              </a:rPr>
              <a:t>Depresiasi</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867,9</a:t>
            </a:r>
          </a:p>
          <a:p>
            <a:pPr>
              <a:lnSpc>
                <a:spcPct val="80000"/>
              </a:lnSpc>
              <a:buSzPct val="100000"/>
            </a:pPr>
            <a:r>
              <a:rPr lang="en-GB" sz="1800" b="1" dirty="0" err="1" smtClean="0">
                <a:solidFill>
                  <a:srgbClr val="FFFFFF"/>
                </a:solidFill>
              </a:rPr>
              <a:t>Pembayaran</a:t>
            </a:r>
            <a:r>
              <a:rPr lang="en-GB" sz="1800" b="1" dirty="0" smtClean="0">
                <a:solidFill>
                  <a:srgbClr val="FFFFFF"/>
                </a:solidFill>
              </a:rPr>
              <a:t> </a:t>
            </a:r>
            <a:r>
              <a:rPr lang="en-GB" sz="1800" b="1" dirty="0" err="1" smtClean="0">
                <a:solidFill>
                  <a:srgbClr val="FFFFFF"/>
                </a:solidFill>
              </a:rPr>
              <a:t>asuransi</a:t>
            </a:r>
            <a:r>
              <a:rPr lang="en-GB" sz="1800" b="1" dirty="0" smtClean="0">
                <a:solidFill>
                  <a:srgbClr val="FFFFFF"/>
                </a:solidFill>
              </a:rPr>
              <a:t> </a:t>
            </a:r>
            <a:r>
              <a:rPr lang="en-GB" sz="1800" b="1" dirty="0" err="1" smtClean="0">
                <a:solidFill>
                  <a:srgbClr val="FFFFFF"/>
                </a:solidFill>
              </a:rPr>
              <a:t>sosial</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 732,1</a:t>
            </a:r>
          </a:p>
          <a:p>
            <a:pPr>
              <a:lnSpc>
                <a:spcPct val="80000"/>
              </a:lnSpc>
              <a:buSzPct val="100000"/>
            </a:pPr>
            <a:r>
              <a:rPr lang="en-GB" sz="1800" b="1" dirty="0" err="1" smtClean="0">
                <a:solidFill>
                  <a:srgbClr val="FFFFFF"/>
                </a:solidFill>
              </a:rPr>
              <a:t>Pendapatan</a:t>
            </a:r>
            <a:r>
              <a:rPr lang="en-GB" sz="1800" b="1" dirty="0" smtClean="0">
                <a:solidFill>
                  <a:srgbClr val="FFFFFF"/>
                </a:solidFill>
              </a:rPr>
              <a:t> </a:t>
            </a:r>
            <a:r>
              <a:rPr lang="en-GB" sz="1800" b="1" dirty="0" err="1" smtClean="0">
                <a:solidFill>
                  <a:srgbClr val="FFFFFF"/>
                </a:solidFill>
              </a:rPr>
              <a:t>bunga</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319,9</a:t>
            </a:r>
          </a:p>
          <a:p>
            <a:pPr>
              <a:lnSpc>
                <a:spcPct val="80000"/>
              </a:lnSpc>
              <a:buSzPct val="100000"/>
            </a:pPr>
            <a:r>
              <a:rPr lang="en-GB" sz="1800" b="1" dirty="0" err="1" smtClean="0">
                <a:solidFill>
                  <a:srgbClr val="FFFFFF"/>
                </a:solidFill>
              </a:rPr>
              <a:t>Pembayaran</a:t>
            </a:r>
            <a:r>
              <a:rPr lang="en-GB" sz="1800" b="1" dirty="0" smtClean="0">
                <a:solidFill>
                  <a:srgbClr val="FFFFFF"/>
                </a:solidFill>
              </a:rPr>
              <a:t> transfer </a:t>
            </a:r>
            <a:r>
              <a:rPr lang="en-GB" sz="1800" b="1" dirty="0" err="1" smtClean="0">
                <a:solidFill>
                  <a:srgbClr val="FFFFFF"/>
                </a:solidFill>
              </a:rPr>
              <a:t>kepada</a:t>
            </a:r>
            <a:r>
              <a:rPr lang="en-GB" sz="1800" b="1" dirty="0" smtClean="0">
                <a:solidFill>
                  <a:srgbClr val="FFFFFF"/>
                </a:solidFill>
              </a:rPr>
              <a:t> </a:t>
            </a:r>
            <a:r>
              <a:rPr lang="en-GB" sz="1800" b="1" dirty="0" err="1" smtClean="0">
                <a:solidFill>
                  <a:srgbClr val="FFFFFF"/>
                </a:solidFill>
              </a:rPr>
              <a:t>perorangan</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1.121,2</a:t>
            </a:r>
          </a:p>
          <a:p>
            <a:pPr>
              <a:lnSpc>
                <a:spcPct val="80000"/>
              </a:lnSpc>
              <a:buSzPct val="100000"/>
            </a:pPr>
            <a:r>
              <a:rPr lang="en-GB" sz="1800" b="1" dirty="0" err="1" smtClean="0">
                <a:solidFill>
                  <a:srgbClr val="FFFFFF"/>
                </a:solidFill>
              </a:rPr>
              <a:t>Laba</a:t>
            </a:r>
            <a:r>
              <a:rPr lang="en-GB" sz="1800" b="1" dirty="0" smtClean="0">
                <a:solidFill>
                  <a:srgbClr val="FFFFFF"/>
                </a:solidFill>
              </a:rPr>
              <a:t> </a:t>
            </a:r>
            <a:r>
              <a:rPr lang="en-GB" sz="1800" b="1" dirty="0" err="1" smtClean="0">
                <a:solidFill>
                  <a:srgbClr val="FFFFFF"/>
                </a:solidFill>
              </a:rPr>
              <a:t>perusahaan</a:t>
            </a:r>
            <a:r>
              <a:rPr lang="en-GB" sz="1800" b="1" dirty="0" smtClean="0">
                <a:solidFill>
                  <a:srgbClr val="FFFFFF"/>
                </a:solidFill>
              </a:rPr>
              <a:t> yang </a:t>
            </a:r>
            <a:r>
              <a:rPr lang="en-GB" sz="1800" b="1" dirty="0" err="1" smtClean="0">
                <a:solidFill>
                  <a:srgbClr val="FFFFFF"/>
                </a:solidFill>
              </a:rPr>
              <a:t>ditahan</a:t>
            </a:r>
            <a:r>
              <a:rPr lang="en-GB" sz="1800" b="1" dirty="0" smtClean="0">
                <a:solidFill>
                  <a:srgbClr val="FFFFFF"/>
                </a:solidFill>
              </a:rPr>
              <a:t>                  </a:t>
            </a:r>
            <a:r>
              <a:rPr lang="id-ID" sz="1800" b="1" dirty="0" smtClean="0">
                <a:solidFill>
                  <a:srgbClr val="FFFFFF"/>
                </a:solidFill>
              </a:rPr>
              <a:t>     </a:t>
            </a:r>
            <a:r>
              <a:rPr lang="en-GB" sz="1800" b="1" dirty="0" smtClean="0">
                <a:solidFill>
                  <a:srgbClr val="FFFFFF"/>
                </a:solidFill>
              </a:rPr>
              <a:t>484,7</a:t>
            </a:r>
            <a:r>
              <a:rPr lang="en-GB" sz="1800" dirty="0" smtClean="0">
                <a:solidFill>
                  <a:srgbClr val="FFFFFF"/>
                </a:solidFill>
              </a:rPr>
              <a:t> </a:t>
            </a:r>
            <a:endParaRPr lang="id-ID" sz="1800" dirty="0" smtClean="0">
              <a:solidFill>
                <a:srgbClr val="FFFFFF"/>
              </a:solidFill>
            </a:endParaRPr>
          </a:p>
          <a:p>
            <a:pPr>
              <a:lnSpc>
                <a:spcPct val="80000"/>
              </a:lnSpc>
              <a:buSzPct val="100000"/>
            </a:pPr>
            <a:r>
              <a:rPr lang="en-GB" sz="1800" dirty="0" smtClean="0">
                <a:solidFill>
                  <a:srgbClr val="FFFFFF"/>
                </a:solidFill>
              </a:rPr>
              <a:t>   </a:t>
            </a:r>
          </a:p>
          <a:p>
            <a:pPr>
              <a:lnSpc>
                <a:spcPct val="80000"/>
              </a:lnSpc>
              <a:spcAft>
                <a:spcPts val="600"/>
              </a:spcAft>
              <a:buSzPct val="100000"/>
              <a:buFontTx/>
              <a:buNone/>
            </a:pPr>
            <a:r>
              <a:rPr lang="en-GB" sz="1800" dirty="0" smtClean="0">
                <a:solidFill>
                  <a:srgbClr val="FFFFFF"/>
                </a:solidFill>
              </a:rPr>
              <a:t>     </a:t>
            </a:r>
            <a:r>
              <a:rPr lang="en-GB" sz="1800" u="sng" dirty="0" err="1" smtClean="0">
                <a:solidFill>
                  <a:srgbClr val="FFC000"/>
                </a:solidFill>
              </a:rPr>
              <a:t>Berdasarkan</a:t>
            </a:r>
            <a:r>
              <a:rPr lang="en-GB" sz="1800" u="sng" dirty="0" smtClean="0">
                <a:solidFill>
                  <a:srgbClr val="FFC000"/>
                </a:solidFill>
              </a:rPr>
              <a:t> data-data </a:t>
            </a:r>
            <a:r>
              <a:rPr lang="en-GB" sz="1800" u="sng" dirty="0" err="1" smtClean="0">
                <a:solidFill>
                  <a:srgbClr val="FFC000"/>
                </a:solidFill>
              </a:rPr>
              <a:t>diatas</a:t>
            </a:r>
            <a:r>
              <a:rPr lang="en-GB" sz="1800" u="sng" dirty="0" smtClean="0">
                <a:solidFill>
                  <a:srgbClr val="FFC000"/>
                </a:solidFill>
              </a:rPr>
              <a:t> </a:t>
            </a:r>
            <a:r>
              <a:rPr lang="en-GB" sz="1800" u="sng" dirty="0" err="1" smtClean="0">
                <a:solidFill>
                  <a:srgbClr val="FFC000"/>
                </a:solidFill>
              </a:rPr>
              <a:t>hitunglah</a:t>
            </a:r>
            <a:r>
              <a:rPr lang="en-GB" sz="1800" u="sng" dirty="0" smtClean="0">
                <a:solidFill>
                  <a:srgbClr val="FFC000"/>
                </a:solidFill>
              </a:rPr>
              <a:t> </a:t>
            </a:r>
            <a:r>
              <a:rPr lang="en-GB" sz="1800" u="sng" dirty="0" err="1" smtClean="0">
                <a:solidFill>
                  <a:srgbClr val="FFC000"/>
                </a:solidFill>
              </a:rPr>
              <a:t>nilai</a:t>
            </a:r>
            <a:r>
              <a:rPr lang="en-GB" sz="1800" u="sng" dirty="0" smtClean="0">
                <a:solidFill>
                  <a:srgbClr val="FFC000"/>
                </a:solidFill>
              </a:rPr>
              <a:t> </a:t>
            </a:r>
            <a:r>
              <a:rPr lang="en-GB" sz="1800" u="sng" dirty="0" err="1" smtClean="0">
                <a:solidFill>
                  <a:srgbClr val="FFC000"/>
                </a:solidFill>
              </a:rPr>
              <a:t>dari</a:t>
            </a:r>
            <a:r>
              <a:rPr lang="en-GB" sz="1800" u="sng" dirty="0" smtClean="0">
                <a:solidFill>
                  <a:srgbClr val="FFC000"/>
                </a:solidFill>
              </a:rPr>
              <a:t> :</a:t>
            </a:r>
          </a:p>
          <a:p>
            <a:pPr>
              <a:lnSpc>
                <a:spcPct val="80000"/>
              </a:lnSpc>
              <a:buSzPct val="100000"/>
            </a:pPr>
            <a:r>
              <a:rPr lang="en-GB" sz="1800" dirty="0" smtClean="0">
                <a:solidFill>
                  <a:srgbClr val="FFFFFF"/>
                </a:solidFill>
              </a:rPr>
              <a:t>a. </a:t>
            </a:r>
            <a:r>
              <a:rPr lang="en-GB" sz="1800" dirty="0" err="1" smtClean="0">
                <a:solidFill>
                  <a:srgbClr val="FFFFFF"/>
                </a:solidFill>
              </a:rPr>
              <a:t>Pruduksi</a:t>
            </a:r>
            <a:r>
              <a:rPr lang="en-GB" sz="1800" dirty="0" smtClean="0">
                <a:solidFill>
                  <a:srgbClr val="FFFFFF"/>
                </a:solidFill>
              </a:rPr>
              <a:t> </a:t>
            </a:r>
            <a:r>
              <a:rPr lang="en-GB" sz="1800" dirty="0" err="1" smtClean="0">
                <a:solidFill>
                  <a:srgbClr val="FFFFFF"/>
                </a:solidFill>
              </a:rPr>
              <a:t>Nasional</a:t>
            </a:r>
            <a:r>
              <a:rPr lang="en-GB" sz="1800" dirty="0" smtClean="0">
                <a:solidFill>
                  <a:srgbClr val="FFFFFF"/>
                </a:solidFill>
              </a:rPr>
              <a:t> </a:t>
            </a:r>
            <a:r>
              <a:rPr lang="en-GB" sz="1800" dirty="0" err="1" smtClean="0">
                <a:solidFill>
                  <a:srgbClr val="FFFFFF"/>
                </a:solidFill>
              </a:rPr>
              <a:t>Bruto</a:t>
            </a:r>
            <a:r>
              <a:rPr lang="en-GB" sz="1800" dirty="0" smtClean="0">
                <a:solidFill>
                  <a:srgbClr val="FFFFFF"/>
                </a:solidFill>
              </a:rPr>
              <a:t> (</a:t>
            </a:r>
            <a:r>
              <a:rPr lang="en-GB" sz="1800" i="1" dirty="0" smtClean="0">
                <a:solidFill>
                  <a:srgbClr val="FFFFFF"/>
                </a:solidFill>
              </a:rPr>
              <a:t>GNP</a:t>
            </a:r>
            <a:r>
              <a:rPr lang="en-GB" sz="1800" dirty="0" smtClean="0">
                <a:solidFill>
                  <a:srgbClr val="FFFFFF"/>
                </a:solidFill>
              </a:rPr>
              <a:t>)</a:t>
            </a:r>
          </a:p>
          <a:p>
            <a:pPr>
              <a:lnSpc>
                <a:spcPct val="80000"/>
              </a:lnSpc>
              <a:buSzPct val="100000"/>
            </a:pPr>
            <a:r>
              <a:rPr lang="en-GB" sz="1800" dirty="0" smtClean="0">
                <a:solidFill>
                  <a:srgbClr val="FFFFFF"/>
                </a:solidFill>
              </a:rPr>
              <a:t>b. </a:t>
            </a:r>
            <a:r>
              <a:rPr lang="en-GB" sz="1800" dirty="0" err="1" smtClean="0">
                <a:solidFill>
                  <a:srgbClr val="FFFFFF"/>
                </a:solidFill>
              </a:rPr>
              <a:t>Produksi</a:t>
            </a:r>
            <a:r>
              <a:rPr lang="en-GB" sz="1800" dirty="0" smtClean="0">
                <a:solidFill>
                  <a:srgbClr val="FFFFFF"/>
                </a:solidFill>
              </a:rPr>
              <a:t> </a:t>
            </a:r>
            <a:r>
              <a:rPr lang="en-GB" sz="1800" dirty="0" err="1" smtClean="0">
                <a:solidFill>
                  <a:srgbClr val="FFFFFF"/>
                </a:solidFill>
              </a:rPr>
              <a:t>Nasional</a:t>
            </a:r>
            <a:r>
              <a:rPr lang="en-GB" sz="1800" dirty="0" smtClean="0">
                <a:solidFill>
                  <a:srgbClr val="FFFFFF"/>
                </a:solidFill>
              </a:rPr>
              <a:t> </a:t>
            </a:r>
            <a:r>
              <a:rPr lang="en-GB" sz="1800" dirty="0" err="1" smtClean="0">
                <a:solidFill>
                  <a:srgbClr val="FFFFFF"/>
                </a:solidFill>
              </a:rPr>
              <a:t>Netto</a:t>
            </a:r>
            <a:r>
              <a:rPr lang="en-GB" sz="1800" dirty="0" smtClean="0">
                <a:solidFill>
                  <a:srgbClr val="FFFFFF"/>
                </a:solidFill>
              </a:rPr>
              <a:t> (</a:t>
            </a:r>
            <a:r>
              <a:rPr lang="en-GB" sz="1800" i="1" dirty="0" smtClean="0">
                <a:solidFill>
                  <a:srgbClr val="FFFFFF"/>
                </a:solidFill>
              </a:rPr>
              <a:t>NNP</a:t>
            </a:r>
            <a:r>
              <a:rPr lang="en-GB" sz="1800" dirty="0" smtClean="0">
                <a:solidFill>
                  <a:srgbClr val="FFFFFF"/>
                </a:solidFill>
              </a:rPr>
              <a:t>)</a:t>
            </a:r>
          </a:p>
          <a:p>
            <a:pPr>
              <a:lnSpc>
                <a:spcPct val="80000"/>
              </a:lnSpc>
              <a:buSzPct val="100000"/>
            </a:pPr>
            <a:r>
              <a:rPr lang="en-GB" sz="1800" dirty="0" smtClean="0">
                <a:solidFill>
                  <a:srgbClr val="FFFFFF"/>
                </a:solidFill>
              </a:rPr>
              <a:t>c. </a:t>
            </a:r>
            <a:r>
              <a:rPr lang="en-GB" sz="1800" dirty="0" err="1" smtClean="0">
                <a:solidFill>
                  <a:srgbClr val="FFFFFF"/>
                </a:solidFill>
              </a:rPr>
              <a:t>Pendapatan</a:t>
            </a:r>
            <a:r>
              <a:rPr lang="en-GB" sz="1800" dirty="0" smtClean="0">
                <a:solidFill>
                  <a:srgbClr val="FFFFFF"/>
                </a:solidFill>
              </a:rPr>
              <a:t> </a:t>
            </a:r>
            <a:r>
              <a:rPr lang="en-GB" sz="1800" dirty="0" err="1" smtClean="0">
                <a:solidFill>
                  <a:srgbClr val="FFFFFF"/>
                </a:solidFill>
              </a:rPr>
              <a:t>Nasional</a:t>
            </a:r>
            <a:r>
              <a:rPr lang="en-GB" sz="1800" dirty="0" smtClean="0">
                <a:solidFill>
                  <a:srgbClr val="FFFFFF"/>
                </a:solidFill>
              </a:rPr>
              <a:t> (</a:t>
            </a:r>
            <a:r>
              <a:rPr lang="en-GB" sz="1800" i="1" dirty="0" smtClean="0">
                <a:solidFill>
                  <a:srgbClr val="FFFFFF"/>
                </a:solidFill>
              </a:rPr>
              <a:t>NI</a:t>
            </a:r>
            <a:r>
              <a:rPr lang="en-GB" sz="1800" dirty="0" smtClean="0">
                <a:solidFill>
                  <a:srgbClr val="FFFFFF"/>
                </a:solidFill>
              </a:rPr>
              <a:t>)</a:t>
            </a:r>
          </a:p>
          <a:p>
            <a:pPr>
              <a:lnSpc>
                <a:spcPct val="80000"/>
              </a:lnSpc>
              <a:buSzPct val="100000"/>
            </a:pPr>
            <a:r>
              <a:rPr lang="en-GB" sz="1800" dirty="0" smtClean="0">
                <a:solidFill>
                  <a:srgbClr val="FFFFFF"/>
                </a:solidFill>
              </a:rPr>
              <a:t>d. </a:t>
            </a:r>
            <a:r>
              <a:rPr lang="en-GB" sz="1800" dirty="0" err="1" smtClean="0">
                <a:solidFill>
                  <a:srgbClr val="FFFFFF"/>
                </a:solidFill>
              </a:rPr>
              <a:t>Pendapatan</a:t>
            </a:r>
            <a:r>
              <a:rPr lang="en-GB" sz="1800" dirty="0" smtClean="0">
                <a:solidFill>
                  <a:srgbClr val="FFFFFF"/>
                </a:solidFill>
              </a:rPr>
              <a:t> </a:t>
            </a:r>
            <a:r>
              <a:rPr lang="en-GB" sz="1800" dirty="0" err="1" smtClean="0">
                <a:solidFill>
                  <a:srgbClr val="FFFFFF"/>
                </a:solidFill>
              </a:rPr>
              <a:t>Perorangan</a:t>
            </a:r>
            <a:r>
              <a:rPr lang="en-GB" sz="1800" dirty="0" smtClean="0">
                <a:solidFill>
                  <a:srgbClr val="FFFFFF"/>
                </a:solidFill>
              </a:rPr>
              <a:t> (</a:t>
            </a:r>
            <a:r>
              <a:rPr lang="en-GB" sz="1800" i="1" dirty="0" smtClean="0">
                <a:solidFill>
                  <a:srgbClr val="FFFFFF"/>
                </a:solidFill>
              </a:rPr>
              <a:t>PI</a:t>
            </a:r>
            <a:r>
              <a:rPr lang="en-GB" sz="1800" dirty="0" smtClean="0">
                <a:solidFill>
                  <a:srgbClr val="FFFFFF"/>
                </a:solidFill>
              </a:rPr>
              <a:t>)</a:t>
            </a:r>
          </a:p>
          <a:p>
            <a:pPr>
              <a:lnSpc>
                <a:spcPct val="80000"/>
              </a:lnSpc>
              <a:buSzPct val="100000"/>
            </a:pPr>
            <a:r>
              <a:rPr lang="en-GB" sz="1800" dirty="0" smtClean="0">
                <a:solidFill>
                  <a:srgbClr val="FFFFFF"/>
                </a:solidFill>
              </a:rPr>
              <a:t>e. </a:t>
            </a:r>
            <a:r>
              <a:rPr lang="en-GB" sz="1800" dirty="0" err="1" smtClean="0">
                <a:solidFill>
                  <a:srgbClr val="FFFFFF"/>
                </a:solidFill>
              </a:rPr>
              <a:t>Pendapatan</a:t>
            </a:r>
            <a:r>
              <a:rPr lang="en-GB" sz="1800" dirty="0" smtClean="0">
                <a:solidFill>
                  <a:srgbClr val="FFFFFF"/>
                </a:solidFill>
              </a:rPr>
              <a:t> Disposable (</a:t>
            </a:r>
            <a:r>
              <a:rPr lang="en-GB" sz="1800" i="1" dirty="0" smtClean="0">
                <a:solidFill>
                  <a:srgbClr val="FFFFFF"/>
                </a:solidFill>
              </a:rPr>
              <a:t>DI</a:t>
            </a:r>
            <a:r>
              <a:rPr lang="en-GB" sz="1800" dirty="0" smtClean="0">
                <a:solidFill>
                  <a:srgbClr val="FFFFFF"/>
                </a:solidFill>
              </a:rPr>
              <a:t>)</a:t>
            </a:r>
          </a:p>
        </p:txBody>
      </p:sp>
      <p:sp>
        <p:nvSpPr>
          <p:cNvPr id="5" name="Rectangle 7"/>
          <p:cNvSpPr>
            <a:spLocks noGrp="1"/>
          </p:cNvSpPr>
          <p:nvPr>
            <p:ph type="sldNum" sz="quarter" idx="12"/>
          </p:nvPr>
        </p:nvSpPr>
        <p:spPr>
          <a:ln/>
        </p:spPr>
        <p:txBody>
          <a:bodyPr/>
          <a:lstStyle/>
          <a:p>
            <a:fld id="{B278E2FD-783A-4A0C-9F48-1804B7DD77E3}" type="slidenum">
              <a:rPr lang="en-US"/>
              <a:pPr/>
              <a:t>28</a:t>
            </a:fld>
            <a:endParaRPr lang="en-US"/>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815700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66" y="237190"/>
            <a:ext cx="8115873" cy="815546"/>
          </a:xfrm>
        </p:spPr>
        <p:txBody>
          <a:bodyPr>
            <a:noAutofit/>
          </a:bodyPr>
          <a:lstStyle/>
          <a:p>
            <a:r>
              <a:rPr lang="en-US" sz="2800" dirty="0" err="1" smtClean="0">
                <a:latin typeface="Verdana" pitchFamily="34" charset="0"/>
                <a:ea typeface="Verdana" pitchFamily="34" charset="0"/>
                <a:cs typeface="Verdana" pitchFamily="34" charset="0"/>
              </a:rPr>
              <a:t>Tabel</a:t>
            </a:r>
            <a:r>
              <a:rPr lang="en-US" sz="2800" dirty="0" smtClean="0">
                <a:latin typeface="Verdana" pitchFamily="34" charset="0"/>
                <a:ea typeface="Verdana" pitchFamily="34" charset="0"/>
                <a:cs typeface="Verdana" pitchFamily="34" charset="0"/>
              </a:rPr>
              <a:t> </a:t>
            </a:r>
            <a:r>
              <a:rPr lang="en-US" sz="2800" dirty="0" err="1">
                <a:latin typeface="Verdana" pitchFamily="34" charset="0"/>
                <a:ea typeface="Verdana" pitchFamily="34" charset="0"/>
                <a:cs typeface="Verdana" pitchFamily="34" charset="0"/>
              </a:rPr>
              <a:t>Perhitung</a:t>
            </a:r>
            <a:r>
              <a:rPr lang="en-US" sz="2800" dirty="0" smtClean="0">
                <a:latin typeface="Verdana" pitchFamily="34" charset="0"/>
                <a:ea typeface="Verdana" pitchFamily="34" charset="0"/>
                <a:cs typeface="Verdana" pitchFamily="34" charset="0"/>
              </a:rPr>
              <a:t> </a:t>
            </a:r>
            <a:r>
              <a:rPr lang="en-US" sz="2800" dirty="0" err="1">
                <a:latin typeface="Verdana" pitchFamily="34" charset="0"/>
                <a:ea typeface="Verdana" pitchFamily="34" charset="0"/>
                <a:cs typeface="Verdana" pitchFamily="34" charset="0"/>
              </a:rPr>
              <a:t>Pendapatan</a:t>
            </a:r>
            <a:r>
              <a:rPr lang="en-US" sz="2800" dirty="0">
                <a:latin typeface="Verdana" pitchFamily="34" charset="0"/>
                <a:ea typeface="Verdana" pitchFamily="34" charset="0"/>
                <a:cs typeface="Verdana" pitchFamily="34" charset="0"/>
              </a:rPr>
              <a:t> </a:t>
            </a:r>
            <a:r>
              <a:rPr lang="en-US" sz="2800" dirty="0" err="1">
                <a:latin typeface="Verdana" pitchFamily="34" charset="0"/>
                <a:ea typeface="Verdana" pitchFamily="34" charset="0"/>
                <a:cs typeface="Verdana" pitchFamily="34" charset="0"/>
              </a:rPr>
              <a:t>Nasional</a:t>
            </a:r>
            <a:r>
              <a:rPr lang="en-US" sz="2800" dirty="0">
                <a:latin typeface="Verdana" pitchFamily="34" charset="0"/>
                <a:ea typeface="Verdana" pitchFamily="34" charset="0"/>
                <a:cs typeface="Verdana" pitchFamily="34" charset="0"/>
              </a:rPr>
              <a:t> </a:t>
            </a:r>
            <a:r>
              <a:rPr lang="en-US" sz="2800" dirty="0" err="1">
                <a:latin typeface="Verdana" pitchFamily="34" charset="0"/>
                <a:ea typeface="Verdana" pitchFamily="34" charset="0"/>
                <a:cs typeface="Verdana" pitchFamily="34" charset="0"/>
              </a:rPr>
              <a:t>dengan</a:t>
            </a:r>
            <a:r>
              <a:rPr lang="en-US" sz="2800" dirty="0">
                <a:latin typeface="Verdana" pitchFamily="34" charset="0"/>
                <a:ea typeface="Verdana" pitchFamily="34" charset="0"/>
                <a:cs typeface="Verdana" pitchFamily="34" charset="0"/>
              </a:rPr>
              <a:t> </a:t>
            </a:r>
            <a:r>
              <a:rPr lang="en-US" sz="2800" dirty="0" err="1">
                <a:latin typeface="Verdana" pitchFamily="34" charset="0"/>
                <a:ea typeface="Verdana" pitchFamily="34" charset="0"/>
                <a:cs typeface="Verdana" pitchFamily="34" charset="0"/>
              </a:rPr>
              <a:t>Pendekatan</a:t>
            </a:r>
            <a:r>
              <a:rPr lang="en-US" sz="2800" dirty="0">
                <a:latin typeface="Verdana" pitchFamily="34" charset="0"/>
                <a:ea typeface="Verdana" pitchFamily="34" charset="0"/>
                <a:cs typeface="Verdana" pitchFamily="34" charset="0"/>
              </a:rPr>
              <a:t> </a:t>
            </a:r>
            <a:r>
              <a:rPr lang="en-US" sz="2800" dirty="0" err="1" smtClean="0">
                <a:latin typeface="Verdana" pitchFamily="34" charset="0"/>
                <a:ea typeface="Verdana" pitchFamily="34" charset="0"/>
                <a:cs typeface="Verdana" pitchFamily="34" charset="0"/>
              </a:rPr>
              <a:t>Pengeluaran</a:t>
            </a:r>
            <a:endParaRPr lang="en-US" sz="2800" dirty="0">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16567" y="1655806"/>
            <a:ext cx="6400800" cy="4036180"/>
          </a:xfrm>
        </p:spPr>
        <p:txBody>
          <a:bodyPr>
            <a:normAutofit/>
          </a:bodyPr>
          <a:lstStyle/>
          <a:p>
            <a:pPr marL="109537" indent="0">
              <a:buNone/>
            </a:pPr>
            <a:r>
              <a:rPr lang="en-US" sz="2400" dirty="0"/>
              <a:t>	</a:t>
            </a:r>
          </a:p>
        </p:txBody>
      </p:sp>
      <p:sp>
        <p:nvSpPr>
          <p:cNvPr id="4" name="Rectangle 2"/>
          <p:cNvSpPr>
            <a:spLocks noChangeArrowheads="1"/>
          </p:cNvSpPr>
          <p:nvPr/>
        </p:nvSpPr>
        <p:spPr bwMode="auto">
          <a:xfrm>
            <a:off x="145706" y="6488113"/>
            <a:ext cx="171072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prstClr val="black"/>
                </a:solidFill>
                <a:latin typeface="Arial Black" pitchFamily="34" charset="0"/>
              </a:rPr>
              <a:t>By : BIDA SARI,  SP, MSi</a:t>
            </a:r>
            <a:endParaRPr lang="en-US" sz="900" dirty="0">
              <a:solidFill>
                <a:prstClr val="black"/>
              </a:solidFill>
              <a:latin typeface="Arial Black" pitchFamily="34" charset="0"/>
            </a:endParaRPr>
          </a:p>
        </p:txBody>
      </p:sp>
      <p:graphicFrame>
        <p:nvGraphicFramePr>
          <p:cNvPr id="6" name="Content Placeholder 4"/>
          <p:cNvGraphicFramePr>
            <a:graphicFrameLocks/>
          </p:cNvGraphicFramePr>
          <p:nvPr>
            <p:extLst>
              <p:ext uri="{D42A27DB-BD31-4B8C-83A1-F6EECF244321}">
                <p14:modId xmlns:p14="http://schemas.microsoft.com/office/powerpoint/2010/main" val="2165873892"/>
              </p:ext>
            </p:extLst>
          </p:nvPr>
        </p:nvGraphicFramePr>
        <p:xfrm>
          <a:off x="611560" y="1100431"/>
          <a:ext cx="7992888" cy="5575025"/>
        </p:xfrm>
        <a:graphic>
          <a:graphicData uri="http://schemas.openxmlformats.org/drawingml/2006/table">
            <a:tbl>
              <a:tblPr firstRow="1" firstCol="1" lastRow="1" lastCol="1" bandRow="1" bandCol="1">
                <a:tableStyleId>{775DCB02-9BB8-47FD-8907-85C794F793BA}</a:tableStyleId>
              </a:tblPr>
              <a:tblGrid>
                <a:gridCol w="5799547"/>
                <a:gridCol w="2193341"/>
              </a:tblGrid>
              <a:tr h="350144">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35"/>
                        </a:lnSpc>
                        <a:spcBef>
                          <a:spcPts val="0"/>
                        </a:spcBef>
                        <a:spcAft>
                          <a:spcPts val="0"/>
                        </a:spcAft>
                      </a:pPr>
                      <a:endParaRPr lang="en-US" sz="1800" dirty="0" smtClean="0">
                        <a:solidFill>
                          <a:schemeClr val="bg2">
                            <a:lumMod val="75000"/>
                          </a:schemeClr>
                        </a:solidFill>
                        <a:effectLst/>
                      </a:endParaRPr>
                    </a:p>
                    <a:p>
                      <a:pPr marL="67945" marR="0">
                        <a:lnSpc>
                          <a:spcPts val="1335"/>
                        </a:lnSpc>
                        <a:spcBef>
                          <a:spcPts val="0"/>
                        </a:spcBef>
                        <a:spcAft>
                          <a:spcPts val="0"/>
                        </a:spcAft>
                      </a:pPr>
                      <a:r>
                        <a:rPr lang="en-US" sz="1800" dirty="0" err="1" smtClean="0">
                          <a:solidFill>
                            <a:schemeClr val="bg2">
                              <a:lumMod val="75000"/>
                            </a:schemeClr>
                          </a:solidFill>
                          <a:effectLst/>
                        </a:rPr>
                        <a:t>Jumlah</a:t>
                      </a:r>
                      <a:r>
                        <a:rPr lang="en-US" sz="1800" dirty="0" smtClean="0">
                          <a:solidFill>
                            <a:schemeClr val="bg2">
                              <a:lumMod val="75000"/>
                            </a:schemeClr>
                          </a:solidFill>
                          <a:effectLst/>
                        </a:rPr>
                        <a:t> GDP / PDB</a:t>
                      </a:r>
                      <a:endParaRPr lang="en-US" sz="1800" dirty="0">
                        <a:solidFill>
                          <a:schemeClr val="bg2">
                            <a:lumMod val="75000"/>
                          </a:schemeClr>
                        </a:solidFill>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35"/>
                        </a:lnSpc>
                        <a:spcBef>
                          <a:spcPts val="0"/>
                        </a:spcBef>
                        <a:spcAft>
                          <a:spcPts val="0"/>
                        </a:spcAft>
                      </a:pPr>
                      <a:endParaRPr lang="en-US" sz="1800" dirty="0" smtClean="0">
                        <a:solidFill>
                          <a:schemeClr val="bg2">
                            <a:lumMod val="75000"/>
                          </a:schemeClr>
                        </a:solidFill>
                        <a:effectLst/>
                      </a:endParaRPr>
                    </a:p>
                    <a:p>
                      <a:pPr marL="67945" marR="0">
                        <a:lnSpc>
                          <a:spcPts val="1335"/>
                        </a:lnSpc>
                        <a:spcBef>
                          <a:spcPts val="0"/>
                        </a:spcBef>
                        <a:spcAft>
                          <a:spcPts val="0"/>
                        </a:spcAft>
                      </a:pPr>
                      <a:r>
                        <a:rPr lang="en-US" sz="1800" dirty="0" err="1" smtClean="0">
                          <a:solidFill>
                            <a:schemeClr val="bg2">
                              <a:lumMod val="75000"/>
                            </a:schemeClr>
                          </a:solidFill>
                          <a:effectLst/>
                        </a:rPr>
                        <a:t>Rp</a:t>
                      </a:r>
                      <a:r>
                        <a:rPr lang="en-US" sz="1800" dirty="0" smtClean="0">
                          <a:solidFill>
                            <a:schemeClr val="bg2">
                              <a:lumMod val="75000"/>
                            </a:schemeClr>
                          </a:solidFill>
                          <a:effectLst/>
                        </a:rPr>
                        <a:t> 8.079,9</a:t>
                      </a:r>
                      <a:endParaRPr lang="en-US" sz="1800" dirty="0">
                        <a:solidFill>
                          <a:schemeClr val="bg2">
                            <a:lumMod val="75000"/>
                          </a:schemeClr>
                        </a:solidFill>
                        <a:effectLst/>
                        <a:latin typeface="Verdana"/>
                        <a:ea typeface="Verdana"/>
                        <a:cs typeface="Verdana"/>
                      </a:endParaRPr>
                    </a:p>
                  </a:txBody>
                  <a:tcPr marL="0" marR="0" marT="0" marB="0"/>
                </a:tc>
              </a:tr>
              <a:tr h="531219">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353695" marR="102235" indent="-285750">
                        <a:lnSpc>
                          <a:spcPct val="100000"/>
                        </a:lnSpc>
                        <a:spcBef>
                          <a:spcPts val="40"/>
                        </a:spcBef>
                        <a:spcAft>
                          <a:spcPts val="0"/>
                        </a:spcAft>
                        <a:buFontTx/>
                        <a:buChar char="-"/>
                      </a:pPr>
                      <a:r>
                        <a:rPr lang="en-US" sz="1800" u="sng" dirty="0" err="1" smtClean="0">
                          <a:effectLst/>
                        </a:rPr>
                        <a:t>Ditambah</a:t>
                      </a:r>
                      <a:r>
                        <a:rPr lang="en-US" sz="1800" dirty="0" smtClean="0">
                          <a:effectLst/>
                        </a:rPr>
                        <a:t> </a:t>
                      </a:r>
                      <a:r>
                        <a:rPr lang="en-US" sz="1800" dirty="0" err="1">
                          <a:effectLst/>
                        </a:rPr>
                        <a:t>pendapatan</a:t>
                      </a:r>
                      <a:r>
                        <a:rPr lang="en-US" sz="1800" dirty="0">
                          <a:effectLst/>
                        </a:rPr>
                        <a:t> </a:t>
                      </a:r>
                      <a:r>
                        <a:rPr lang="en-US" sz="1800" dirty="0" err="1">
                          <a:effectLst/>
                        </a:rPr>
                        <a:t>netto</a:t>
                      </a:r>
                      <a:r>
                        <a:rPr lang="en-US" sz="1800" dirty="0">
                          <a:effectLst/>
                        </a:rPr>
                        <a:t> factor </a:t>
                      </a:r>
                      <a:r>
                        <a:rPr lang="en-US" sz="1800" dirty="0" err="1" smtClean="0">
                          <a:effectLst/>
                        </a:rPr>
                        <a:t>produksi</a:t>
                      </a:r>
                      <a:r>
                        <a:rPr lang="en-US" sz="1800" dirty="0" smtClean="0">
                          <a:effectLst/>
                        </a:rPr>
                        <a:t> </a:t>
                      </a:r>
                      <a:r>
                        <a:rPr lang="en-US" sz="1800" dirty="0" err="1" smtClean="0">
                          <a:effectLst/>
                        </a:rPr>
                        <a:t>dari</a:t>
                      </a:r>
                      <a:r>
                        <a:rPr lang="en-US" sz="1800" dirty="0" smtClean="0">
                          <a:effectLst/>
                        </a:rPr>
                        <a:t> </a:t>
                      </a:r>
                      <a:r>
                        <a:rPr lang="en-US" sz="1800" dirty="0" err="1" smtClean="0">
                          <a:effectLst/>
                        </a:rPr>
                        <a:t>luar</a:t>
                      </a:r>
                      <a:r>
                        <a:rPr lang="en-US" sz="1800" dirty="0" smtClean="0">
                          <a:effectLst/>
                        </a:rPr>
                        <a:t> </a:t>
                      </a:r>
                      <a:r>
                        <a:rPr lang="en-US" sz="1800" dirty="0" err="1" smtClean="0">
                          <a:effectLst/>
                        </a:rPr>
                        <a:t>negeri</a:t>
                      </a: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35"/>
                        </a:lnSpc>
                        <a:spcBef>
                          <a:spcPts val="0"/>
                        </a:spcBef>
                        <a:spcAft>
                          <a:spcPts val="0"/>
                        </a:spcAft>
                      </a:pPr>
                      <a:endParaRPr lang="en-US" sz="1800" dirty="0" smtClean="0">
                        <a:effectLst/>
                      </a:endParaRPr>
                    </a:p>
                    <a:p>
                      <a:pPr marL="67945" marR="0">
                        <a:lnSpc>
                          <a:spcPts val="1335"/>
                        </a:lnSpc>
                        <a:spcBef>
                          <a:spcPts val="0"/>
                        </a:spcBef>
                        <a:spcAft>
                          <a:spcPts val="0"/>
                        </a:spcAft>
                      </a:pPr>
                      <a:r>
                        <a:rPr lang="en-US" sz="1800" dirty="0" err="1" smtClean="0">
                          <a:effectLst/>
                        </a:rPr>
                        <a:t>Rp</a:t>
                      </a:r>
                      <a:r>
                        <a:rPr lang="en-US" sz="1800" dirty="0" smtClean="0">
                          <a:effectLst/>
                        </a:rPr>
                        <a:t> </a:t>
                      </a:r>
                      <a:r>
                        <a:rPr lang="id-ID" sz="1800" dirty="0" smtClean="0">
                          <a:effectLst/>
                        </a:rPr>
                        <a:t>    </a:t>
                      </a:r>
                      <a:r>
                        <a:rPr lang="en-US" sz="1800" dirty="0" smtClean="0">
                          <a:effectLst/>
                        </a:rPr>
                        <a:t> </a:t>
                      </a:r>
                      <a:r>
                        <a:rPr lang="en-GB" sz="1800" dirty="0" smtClean="0"/>
                        <a:t>-19,8</a:t>
                      </a:r>
                      <a:endParaRPr lang="en-US" sz="1800" dirty="0">
                        <a:effectLst/>
                        <a:latin typeface="Verdana"/>
                        <a:ea typeface="Verdana"/>
                        <a:cs typeface="Verdana"/>
                      </a:endParaRPr>
                    </a:p>
                  </a:txBody>
                  <a:tcPr marL="0" marR="0" marT="0" marB="0"/>
                </a:tc>
              </a:tr>
              <a:tr h="380433">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10"/>
                        </a:lnSpc>
                        <a:spcBef>
                          <a:spcPts val="0"/>
                        </a:spcBef>
                        <a:spcAft>
                          <a:spcPts val="0"/>
                        </a:spcAft>
                      </a:pPr>
                      <a:endParaRPr lang="en-US" sz="1800" dirty="0" smtClean="0">
                        <a:effectLst/>
                      </a:endParaRPr>
                    </a:p>
                    <a:p>
                      <a:pPr marL="67945" marR="0">
                        <a:lnSpc>
                          <a:spcPts val="1310"/>
                        </a:lnSpc>
                        <a:spcBef>
                          <a:spcPts val="0"/>
                        </a:spcBef>
                        <a:spcAft>
                          <a:spcPts val="0"/>
                        </a:spcAft>
                      </a:pPr>
                      <a:r>
                        <a:rPr lang="en-US" sz="1800" dirty="0" err="1" smtClean="0">
                          <a:effectLst/>
                        </a:rPr>
                        <a:t>Jumlah</a:t>
                      </a:r>
                      <a:r>
                        <a:rPr lang="en-US" sz="1800" dirty="0" smtClean="0">
                          <a:effectLst/>
                        </a:rPr>
                        <a:t> GNP /</a:t>
                      </a:r>
                      <a:r>
                        <a:rPr lang="en-US" sz="1800" baseline="0" dirty="0" smtClean="0">
                          <a:effectLst/>
                        </a:rPr>
                        <a:t> PNB</a:t>
                      </a: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10"/>
                        </a:lnSpc>
                        <a:spcBef>
                          <a:spcPts val="0"/>
                        </a:spcBef>
                        <a:spcAft>
                          <a:spcPts val="0"/>
                        </a:spcAft>
                      </a:pPr>
                      <a:endParaRPr lang="en-US" sz="1800" dirty="0" smtClean="0">
                        <a:effectLst/>
                      </a:endParaRPr>
                    </a:p>
                    <a:p>
                      <a:pPr marL="67945" marR="0">
                        <a:lnSpc>
                          <a:spcPts val="1335"/>
                        </a:lnSpc>
                        <a:spcBef>
                          <a:spcPts val="0"/>
                        </a:spcBef>
                        <a:spcAft>
                          <a:spcPts val="0"/>
                        </a:spcAft>
                      </a:pPr>
                      <a:r>
                        <a:rPr lang="en-US" sz="1800" dirty="0" err="1" smtClean="0">
                          <a:effectLst/>
                        </a:rPr>
                        <a:t>Rp</a:t>
                      </a:r>
                      <a:r>
                        <a:rPr lang="en-US" sz="1800" dirty="0" smtClean="0">
                          <a:effectLst/>
                        </a:rPr>
                        <a:t> </a:t>
                      </a:r>
                      <a:r>
                        <a:rPr lang="en-US" sz="1800" dirty="0" smtClean="0">
                          <a:solidFill>
                            <a:srgbClr val="FF0000"/>
                          </a:solidFill>
                          <a:effectLst/>
                        </a:rPr>
                        <a:t>8.0</a:t>
                      </a:r>
                      <a:r>
                        <a:rPr lang="id-ID" sz="1800" dirty="0" smtClean="0">
                          <a:solidFill>
                            <a:srgbClr val="FF0000"/>
                          </a:solidFill>
                          <a:effectLst/>
                        </a:rPr>
                        <a:t>60</a:t>
                      </a:r>
                      <a:r>
                        <a:rPr lang="en-US" sz="1800" dirty="0" smtClean="0">
                          <a:solidFill>
                            <a:srgbClr val="FF0000"/>
                          </a:solidFill>
                          <a:effectLst/>
                        </a:rPr>
                        <a:t>,</a:t>
                      </a:r>
                      <a:r>
                        <a:rPr lang="id-ID" sz="1800" dirty="0" smtClean="0">
                          <a:solidFill>
                            <a:srgbClr val="FF0000"/>
                          </a:solidFill>
                          <a:effectLst/>
                        </a:rPr>
                        <a:t>1   (a)</a:t>
                      </a:r>
                      <a:endParaRPr lang="en-US" sz="1800" dirty="0">
                        <a:solidFill>
                          <a:srgbClr val="FF0000"/>
                        </a:solidFill>
                        <a:effectLst/>
                        <a:latin typeface="Verdana"/>
                        <a:ea typeface="Verdana"/>
                        <a:cs typeface="Verdana"/>
                      </a:endParaRPr>
                    </a:p>
                  </a:txBody>
                  <a:tcPr marL="0" marR="0" marT="0" marB="0"/>
                </a:tc>
              </a:tr>
              <a:tr h="380433">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235"/>
                        </a:lnSpc>
                        <a:spcBef>
                          <a:spcPts val="0"/>
                        </a:spcBef>
                        <a:spcAft>
                          <a:spcPts val="0"/>
                        </a:spcAft>
                      </a:pPr>
                      <a:endParaRPr lang="id-ID" sz="1800" u="sng" dirty="0" smtClean="0">
                        <a:effectLst/>
                      </a:endParaRPr>
                    </a:p>
                    <a:p>
                      <a:pPr marL="67945" marR="0">
                        <a:lnSpc>
                          <a:spcPts val="1235"/>
                        </a:lnSpc>
                        <a:spcBef>
                          <a:spcPts val="0"/>
                        </a:spcBef>
                        <a:spcAft>
                          <a:spcPts val="0"/>
                        </a:spcAft>
                      </a:pPr>
                      <a:r>
                        <a:rPr lang="id-ID" sz="1800" u="sng" dirty="0" smtClean="0">
                          <a:effectLst/>
                        </a:rPr>
                        <a:t>-</a:t>
                      </a:r>
                      <a:r>
                        <a:rPr lang="id-ID" sz="1800" u="sng" baseline="0" dirty="0" smtClean="0">
                          <a:effectLst/>
                        </a:rPr>
                        <a:t> </a:t>
                      </a:r>
                      <a:r>
                        <a:rPr lang="en-US" sz="1800" u="sng" dirty="0" err="1" smtClean="0">
                          <a:effectLst/>
                        </a:rPr>
                        <a:t>Dikurangkan</a:t>
                      </a:r>
                      <a:r>
                        <a:rPr lang="en-US" sz="1800" dirty="0" smtClean="0">
                          <a:effectLst/>
                        </a:rPr>
                        <a:t> </a:t>
                      </a:r>
                      <a:r>
                        <a:rPr lang="en-US" sz="1800" dirty="0" err="1" smtClean="0">
                          <a:effectLst/>
                        </a:rPr>
                        <a:t>penyusuta</a:t>
                      </a:r>
                      <a:r>
                        <a:rPr lang="id-ID" sz="1800" dirty="0" smtClean="0">
                          <a:effectLst/>
                        </a:rPr>
                        <a:t>n (Depresiasi)</a:t>
                      </a: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235"/>
                        </a:lnSpc>
                        <a:spcBef>
                          <a:spcPts val="0"/>
                        </a:spcBef>
                        <a:spcAft>
                          <a:spcPts val="0"/>
                        </a:spcAft>
                      </a:pPr>
                      <a:endParaRPr lang="en-US" sz="1800" dirty="0" smtClean="0">
                        <a:effectLst/>
                      </a:endParaRPr>
                    </a:p>
                    <a:p>
                      <a:pPr marL="67945" marR="0">
                        <a:lnSpc>
                          <a:spcPts val="1235"/>
                        </a:lnSpc>
                        <a:spcBef>
                          <a:spcPts val="0"/>
                        </a:spcBef>
                        <a:spcAft>
                          <a:spcPts val="0"/>
                        </a:spcAft>
                      </a:pPr>
                      <a:r>
                        <a:rPr lang="en-US" sz="1800" dirty="0" err="1" smtClean="0">
                          <a:effectLst/>
                        </a:rPr>
                        <a:t>Rp</a:t>
                      </a:r>
                      <a:r>
                        <a:rPr lang="en-US" sz="1800" dirty="0" smtClean="0">
                          <a:effectLst/>
                        </a:rPr>
                        <a:t> </a:t>
                      </a:r>
                      <a:r>
                        <a:rPr lang="id-ID" sz="1800" dirty="0" smtClean="0">
                          <a:effectLst/>
                        </a:rPr>
                        <a:t>  </a:t>
                      </a:r>
                      <a:r>
                        <a:rPr lang="en-US" sz="1800" dirty="0" smtClean="0">
                          <a:effectLst/>
                        </a:rPr>
                        <a:t>(</a:t>
                      </a:r>
                      <a:r>
                        <a:rPr lang="en-GB" sz="1800" dirty="0" smtClean="0"/>
                        <a:t>867,9</a:t>
                      </a:r>
                      <a:r>
                        <a:rPr lang="en-US" sz="1800" dirty="0" smtClean="0">
                          <a:effectLst/>
                        </a:rPr>
                        <a:t>)</a:t>
                      </a:r>
                      <a:endParaRPr lang="en-US" sz="1800" dirty="0">
                        <a:effectLst/>
                        <a:latin typeface="Verdana"/>
                        <a:ea typeface="Verdana"/>
                        <a:cs typeface="Verdana"/>
                      </a:endParaRPr>
                    </a:p>
                  </a:txBody>
                  <a:tcPr marL="0" marR="0" marT="0" marB="0"/>
                </a:tc>
              </a:tr>
              <a:tr h="451659">
                <a:tc>
                  <a:txBody>
                    <a:bodyPr/>
                    <a:lstStyle/>
                    <a:p>
                      <a:pPr marL="67945" marR="0" indent="0" algn="l" defTabSz="914400" rtl="0" eaLnBrk="1" fontAlgn="auto" latinLnBrk="0" hangingPunct="1">
                        <a:lnSpc>
                          <a:spcPts val="1235"/>
                        </a:lnSpc>
                        <a:spcBef>
                          <a:spcPts val="0"/>
                        </a:spcBef>
                        <a:spcAft>
                          <a:spcPts val="0"/>
                        </a:spcAft>
                        <a:buClrTx/>
                        <a:buSzTx/>
                        <a:buFontTx/>
                        <a:buNone/>
                        <a:tabLst/>
                        <a:defRPr/>
                      </a:pPr>
                      <a:endParaRPr lang="id-ID" sz="1800" dirty="0" smtClean="0">
                        <a:effectLst/>
                      </a:endParaRPr>
                    </a:p>
                    <a:p>
                      <a:pPr marL="67945" marR="0" indent="0" algn="l" defTabSz="914400" rtl="0" eaLnBrk="1" fontAlgn="auto" latinLnBrk="0" hangingPunct="1">
                        <a:lnSpc>
                          <a:spcPts val="1235"/>
                        </a:lnSpc>
                        <a:spcBef>
                          <a:spcPts val="0"/>
                        </a:spcBef>
                        <a:spcAft>
                          <a:spcPts val="0"/>
                        </a:spcAft>
                        <a:buClrTx/>
                        <a:buSzTx/>
                        <a:buFontTx/>
                        <a:buNone/>
                        <a:tabLst/>
                        <a:defRPr/>
                      </a:pPr>
                      <a:r>
                        <a:rPr lang="en-US" sz="1800" dirty="0" err="1" smtClean="0">
                          <a:effectLst/>
                        </a:rPr>
                        <a:t>Jumlah</a:t>
                      </a:r>
                      <a:r>
                        <a:rPr lang="en-US" sz="1800" dirty="0" smtClean="0">
                          <a:effectLst/>
                        </a:rPr>
                        <a:t> </a:t>
                      </a:r>
                      <a:r>
                        <a:rPr lang="id-ID" sz="1800" dirty="0" smtClean="0">
                          <a:effectLst/>
                        </a:rPr>
                        <a:t>N</a:t>
                      </a:r>
                      <a:r>
                        <a:rPr lang="en-US" sz="1800" dirty="0" smtClean="0">
                          <a:effectLst/>
                        </a:rPr>
                        <a:t>NP </a:t>
                      </a:r>
                      <a:r>
                        <a:rPr lang="id-ID" sz="1800" dirty="0" smtClean="0">
                          <a:effectLst/>
                        </a:rPr>
                        <a:t>:</a:t>
                      </a:r>
                      <a:endParaRPr lang="en-US" sz="1800" dirty="0" smtClean="0">
                        <a:effectLst/>
                        <a:latin typeface="Verdana"/>
                        <a:ea typeface="Verdana"/>
                        <a:cs typeface="Verdana"/>
                      </a:endParaRPr>
                    </a:p>
                    <a:p>
                      <a:pPr marL="67945" marR="0">
                        <a:lnSpc>
                          <a:spcPts val="1235"/>
                        </a:lnSpc>
                        <a:spcBef>
                          <a:spcPts val="0"/>
                        </a:spcBef>
                        <a:spcAft>
                          <a:spcPts val="0"/>
                        </a:spcAft>
                      </a:pPr>
                      <a:endParaRPr lang="en-US" sz="1800" dirty="0">
                        <a:effectLst/>
                        <a:latin typeface="Verdana"/>
                        <a:ea typeface="Verdana"/>
                        <a:cs typeface="Verdana"/>
                      </a:endParaRPr>
                    </a:p>
                  </a:txBody>
                  <a:tcPr marL="0" marR="0" marT="0" marB="0"/>
                </a:tc>
                <a:tc>
                  <a:txBody>
                    <a:bodyPr/>
                    <a:lstStyle/>
                    <a:p>
                      <a:pPr marL="67945" marR="0">
                        <a:lnSpc>
                          <a:spcPts val="1235"/>
                        </a:lnSpc>
                        <a:spcBef>
                          <a:spcPts val="0"/>
                        </a:spcBef>
                        <a:spcAft>
                          <a:spcPts val="0"/>
                        </a:spcAft>
                      </a:pPr>
                      <a:endParaRPr lang="id-ID" sz="1800" dirty="0" smtClean="0">
                        <a:effectLst/>
                        <a:latin typeface="Verdana"/>
                        <a:ea typeface="Verdana"/>
                        <a:cs typeface="Verdana"/>
                      </a:endParaRPr>
                    </a:p>
                    <a:p>
                      <a:pPr marL="67945" marR="0">
                        <a:lnSpc>
                          <a:spcPts val="1235"/>
                        </a:lnSpc>
                        <a:spcBef>
                          <a:spcPts val="0"/>
                        </a:spcBef>
                        <a:spcAft>
                          <a:spcPts val="0"/>
                        </a:spcAft>
                      </a:pPr>
                      <a:r>
                        <a:rPr lang="id-ID" sz="1800" dirty="0" smtClean="0">
                          <a:effectLst/>
                          <a:latin typeface="Verdana"/>
                          <a:ea typeface="Verdana"/>
                          <a:cs typeface="Verdana"/>
                        </a:rPr>
                        <a:t>Rp  </a:t>
                      </a:r>
                      <a:r>
                        <a:rPr lang="id-ID" sz="1800" dirty="0" smtClean="0">
                          <a:solidFill>
                            <a:srgbClr val="FF0000"/>
                          </a:solidFill>
                          <a:effectLst/>
                          <a:latin typeface="Verdana"/>
                          <a:ea typeface="Verdana"/>
                          <a:cs typeface="Verdana"/>
                        </a:rPr>
                        <a:t>7192,2   (b)</a:t>
                      </a:r>
                      <a:endParaRPr lang="en-US" sz="1800" dirty="0">
                        <a:solidFill>
                          <a:srgbClr val="FF0000"/>
                        </a:solidFill>
                        <a:effectLst/>
                        <a:latin typeface="Verdana"/>
                        <a:ea typeface="Verdana"/>
                        <a:cs typeface="Verdana"/>
                      </a:endParaRPr>
                    </a:p>
                  </a:txBody>
                  <a:tcPr marL="0" marR="0" marT="0" marB="0"/>
                </a:tc>
              </a:tr>
              <a:tr h="479966">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235"/>
                        </a:lnSpc>
                        <a:spcBef>
                          <a:spcPts val="0"/>
                        </a:spcBef>
                        <a:spcAft>
                          <a:spcPts val="0"/>
                        </a:spcAft>
                      </a:pPr>
                      <a:endParaRPr lang="en-US" sz="1800" dirty="0" smtClean="0">
                        <a:effectLst/>
                      </a:endParaRPr>
                    </a:p>
                    <a:p>
                      <a:pPr marL="67945" marR="0">
                        <a:lnSpc>
                          <a:spcPts val="1235"/>
                        </a:lnSpc>
                        <a:spcBef>
                          <a:spcPts val="0"/>
                        </a:spcBef>
                        <a:spcAft>
                          <a:spcPts val="0"/>
                        </a:spcAft>
                      </a:pPr>
                      <a:r>
                        <a:rPr lang="en-US" sz="1800" dirty="0" smtClean="0">
                          <a:effectLst/>
                        </a:rPr>
                        <a:t>- </a:t>
                      </a:r>
                      <a:r>
                        <a:rPr lang="en-US" sz="1800" u="sng" dirty="0" err="1" smtClean="0">
                          <a:effectLst/>
                        </a:rPr>
                        <a:t>Dikurangi</a:t>
                      </a:r>
                      <a:r>
                        <a:rPr lang="en-US" sz="1800" dirty="0" smtClean="0">
                          <a:effectLst/>
                        </a:rPr>
                        <a:t> </a:t>
                      </a:r>
                      <a:r>
                        <a:rPr lang="en-US" sz="1800" dirty="0" err="1" smtClean="0">
                          <a:effectLst/>
                        </a:rPr>
                        <a:t>Pajak</a:t>
                      </a:r>
                      <a:r>
                        <a:rPr lang="en-US" sz="1800" dirty="0" smtClean="0">
                          <a:effectLst/>
                        </a:rPr>
                        <a:t> </a:t>
                      </a:r>
                      <a:r>
                        <a:rPr lang="en-US" sz="1800" dirty="0" err="1" smtClean="0">
                          <a:effectLst/>
                        </a:rPr>
                        <a:t>tidak</a:t>
                      </a:r>
                      <a:r>
                        <a:rPr lang="en-US" sz="1800" dirty="0" smtClean="0">
                          <a:effectLst/>
                        </a:rPr>
                        <a:t> </a:t>
                      </a:r>
                      <a:r>
                        <a:rPr lang="en-US" sz="1800" dirty="0" err="1" smtClean="0">
                          <a:effectLst/>
                        </a:rPr>
                        <a:t>langsung</a:t>
                      </a:r>
                      <a:endParaRPr lang="en-US" sz="1800" dirty="0" smtClean="0">
                        <a:effectLst/>
                      </a:endParaRPr>
                    </a:p>
                    <a:p>
                      <a:pPr marL="67945" marR="0">
                        <a:lnSpc>
                          <a:spcPts val="1235"/>
                        </a:lnSpc>
                        <a:spcBef>
                          <a:spcPts val="0"/>
                        </a:spcBef>
                        <a:spcAft>
                          <a:spcPts val="0"/>
                        </a:spcAft>
                      </a:pP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310" marR="0">
                        <a:lnSpc>
                          <a:spcPts val="1235"/>
                        </a:lnSpc>
                        <a:spcBef>
                          <a:spcPts val="0"/>
                        </a:spcBef>
                        <a:spcAft>
                          <a:spcPts val="0"/>
                        </a:spcAft>
                      </a:pPr>
                      <a:endParaRPr lang="en-US" sz="1800" dirty="0" smtClean="0">
                        <a:effectLst/>
                      </a:endParaRPr>
                    </a:p>
                    <a:p>
                      <a:pPr marL="67310" marR="0">
                        <a:lnSpc>
                          <a:spcPts val="1235"/>
                        </a:lnSpc>
                        <a:spcBef>
                          <a:spcPts val="0"/>
                        </a:spcBef>
                        <a:spcAft>
                          <a:spcPts val="0"/>
                        </a:spcAft>
                      </a:pPr>
                      <a:r>
                        <a:rPr lang="en-US" sz="1800" dirty="0" err="1" smtClean="0">
                          <a:effectLst/>
                        </a:rPr>
                        <a:t>Rp</a:t>
                      </a:r>
                      <a:r>
                        <a:rPr lang="en-US" sz="1800" dirty="0" smtClean="0">
                          <a:effectLst/>
                        </a:rPr>
                        <a:t> </a:t>
                      </a:r>
                      <a:r>
                        <a:rPr lang="id-ID" sz="1800" dirty="0" smtClean="0">
                          <a:effectLst/>
                        </a:rPr>
                        <a:t>  </a:t>
                      </a:r>
                      <a:r>
                        <a:rPr lang="en-US" sz="1800" dirty="0" smtClean="0">
                          <a:effectLst/>
                        </a:rPr>
                        <a:t>(</a:t>
                      </a:r>
                      <a:r>
                        <a:rPr lang="en-GB" sz="1800" dirty="0" smtClean="0"/>
                        <a:t>54</a:t>
                      </a:r>
                      <a:r>
                        <a:rPr lang="id-ID" sz="1800" dirty="0" smtClean="0"/>
                        <a:t> </a:t>
                      </a:r>
                      <a:r>
                        <a:rPr lang="en-GB" sz="1800" dirty="0" smtClean="0"/>
                        <a:t>2,5</a:t>
                      </a:r>
                      <a:r>
                        <a:rPr lang="en-US" sz="1800" dirty="0" smtClean="0">
                          <a:effectLst/>
                        </a:rPr>
                        <a:t>)</a:t>
                      </a:r>
                      <a:endParaRPr lang="en-US" sz="1800" dirty="0">
                        <a:effectLst/>
                        <a:latin typeface="Verdana"/>
                        <a:ea typeface="Verdana"/>
                        <a:cs typeface="Verdana"/>
                      </a:endParaRPr>
                    </a:p>
                  </a:txBody>
                  <a:tcPr marL="0" marR="0" marT="0" marB="0"/>
                </a:tc>
              </a:tr>
              <a:tr h="380433">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35"/>
                        </a:lnSpc>
                        <a:spcBef>
                          <a:spcPts val="0"/>
                        </a:spcBef>
                        <a:spcAft>
                          <a:spcPts val="0"/>
                        </a:spcAft>
                      </a:pPr>
                      <a:endParaRPr lang="en-US" sz="1800" dirty="0" smtClean="0">
                        <a:effectLst/>
                      </a:endParaRPr>
                    </a:p>
                    <a:p>
                      <a:pPr marL="67945" marR="0">
                        <a:lnSpc>
                          <a:spcPts val="1335"/>
                        </a:lnSpc>
                        <a:spcBef>
                          <a:spcPts val="0"/>
                        </a:spcBef>
                        <a:spcAft>
                          <a:spcPts val="0"/>
                        </a:spcAft>
                      </a:pPr>
                      <a:r>
                        <a:rPr lang="en-US" sz="1800" dirty="0" err="1" smtClean="0">
                          <a:effectLst/>
                        </a:rPr>
                        <a:t>Jumlah</a:t>
                      </a:r>
                      <a:r>
                        <a:rPr lang="en-US" sz="1800" dirty="0" smtClean="0">
                          <a:effectLst/>
                        </a:rPr>
                        <a:t> </a:t>
                      </a:r>
                      <a:r>
                        <a:rPr lang="en-US" sz="1800" dirty="0">
                          <a:effectLst/>
                        </a:rPr>
                        <a:t>National Income</a:t>
                      </a: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35"/>
                        </a:lnSpc>
                        <a:spcBef>
                          <a:spcPts val="0"/>
                        </a:spcBef>
                        <a:spcAft>
                          <a:spcPts val="0"/>
                        </a:spcAft>
                      </a:pPr>
                      <a:endParaRPr lang="en-US" sz="1800" dirty="0" smtClean="0">
                        <a:effectLst/>
                      </a:endParaRPr>
                    </a:p>
                    <a:p>
                      <a:pPr marL="67945" marR="0">
                        <a:lnSpc>
                          <a:spcPts val="1335"/>
                        </a:lnSpc>
                        <a:spcBef>
                          <a:spcPts val="0"/>
                        </a:spcBef>
                        <a:spcAft>
                          <a:spcPts val="0"/>
                        </a:spcAft>
                      </a:pPr>
                      <a:r>
                        <a:rPr lang="en-US" sz="1800" dirty="0" err="1" smtClean="0">
                          <a:effectLst/>
                        </a:rPr>
                        <a:t>Rp</a:t>
                      </a:r>
                      <a:r>
                        <a:rPr lang="en-US" sz="1800" dirty="0" smtClean="0">
                          <a:effectLst/>
                        </a:rPr>
                        <a:t> </a:t>
                      </a:r>
                      <a:r>
                        <a:rPr lang="id-ID" sz="1800" dirty="0" smtClean="0">
                          <a:effectLst/>
                        </a:rPr>
                        <a:t>  </a:t>
                      </a:r>
                      <a:r>
                        <a:rPr lang="id-ID" sz="1800" dirty="0" smtClean="0">
                          <a:solidFill>
                            <a:srgbClr val="FF0000"/>
                          </a:solidFill>
                          <a:effectLst/>
                        </a:rPr>
                        <a:t>6649,7   (c)</a:t>
                      </a:r>
                      <a:endParaRPr lang="en-US" sz="1800" dirty="0">
                        <a:solidFill>
                          <a:srgbClr val="FF0000"/>
                        </a:solidFill>
                        <a:effectLst/>
                        <a:latin typeface="Verdana"/>
                        <a:ea typeface="Verdana"/>
                        <a:cs typeface="Verdana"/>
                      </a:endParaRPr>
                    </a:p>
                  </a:txBody>
                  <a:tcPr marL="0" marR="0" marT="0" marB="0"/>
                </a:tc>
              </a:tr>
              <a:tr h="1328047">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353695" marR="0" indent="-285750">
                        <a:lnSpc>
                          <a:spcPct val="100000"/>
                        </a:lnSpc>
                        <a:spcBef>
                          <a:spcPts val="30"/>
                        </a:spcBef>
                        <a:spcAft>
                          <a:spcPts val="0"/>
                        </a:spcAft>
                        <a:buFontTx/>
                        <a:buChar char="-"/>
                      </a:pPr>
                      <a:r>
                        <a:rPr lang="en-US" sz="1800" dirty="0" err="1" smtClean="0">
                          <a:effectLst/>
                        </a:rPr>
                        <a:t>D</a:t>
                      </a:r>
                      <a:r>
                        <a:rPr lang="en-US" sz="1800" u="sng" dirty="0" err="1" smtClean="0">
                          <a:effectLst/>
                        </a:rPr>
                        <a:t>ikurang</a:t>
                      </a:r>
                      <a:r>
                        <a:rPr lang="id-ID" sz="1800" u="sng" dirty="0" smtClean="0">
                          <a:effectLst/>
                        </a:rPr>
                        <a:t> </a:t>
                      </a:r>
                      <a:r>
                        <a:rPr lang="id-ID" sz="1800" dirty="0" smtClean="0">
                          <a:effectLst/>
                        </a:rPr>
                        <a:t>l</a:t>
                      </a:r>
                      <a:r>
                        <a:rPr lang="en-US" sz="1800" dirty="0" smtClean="0">
                          <a:effectLst/>
                        </a:rPr>
                        <a:t>aba </a:t>
                      </a:r>
                      <a:r>
                        <a:rPr lang="en-US" sz="1800" dirty="0" err="1" smtClean="0">
                          <a:effectLst/>
                        </a:rPr>
                        <a:t>perusahaan</a:t>
                      </a:r>
                      <a:r>
                        <a:rPr lang="en-US" sz="1800" dirty="0" smtClean="0">
                          <a:effectLst/>
                        </a:rPr>
                        <a:t> yang </a:t>
                      </a:r>
                      <a:r>
                        <a:rPr lang="en-US" sz="1800" dirty="0" err="1" smtClean="0">
                          <a:effectLst/>
                        </a:rPr>
                        <a:t>ditahan</a:t>
                      </a:r>
                      <a:endParaRPr lang="id-ID" sz="1800" dirty="0" smtClean="0">
                        <a:effectLst/>
                      </a:endParaRPr>
                    </a:p>
                    <a:p>
                      <a:pPr marL="353695" marR="0" indent="-285750">
                        <a:lnSpc>
                          <a:spcPct val="100000"/>
                        </a:lnSpc>
                        <a:spcBef>
                          <a:spcPts val="30"/>
                        </a:spcBef>
                        <a:spcAft>
                          <a:spcPts val="0"/>
                        </a:spcAft>
                        <a:buFontTx/>
                        <a:buChar char="-"/>
                      </a:pPr>
                      <a:r>
                        <a:rPr lang="en-US" sz="1800" dirty="0" err="1" smtClean="0">
                          <a:effectLst/>
                        </a:rPr>
                        <a:t>D</a:t>
                      </a:r>
                      <a:r>
                        <a:rPr lang="en-US" sz="1800" u="sng" dirty="0" err="1" smtClean="0">
                          <a:effectLst/>
                        </a:rPr>
                        <a:t>ikurang</a:t>
                      </a:r>
                      <a:r>
                        <a:rPr lang="id-ID" sz="1800" u="sng" dirty="0" smtClean="0">
                          <a:effectLst/>
                        </a:rPr>
                        <a:t> </a:t>
                      </a:r>
                      <a:r>
                        <a:rPr lang="en-US" sz="1800" dirty="0" err="1" smtClean="0">
                          <a:effectLst/>
                        </a:rPr>
                        <a:t>Pembayaran</a:t>
                      </a:r>
                      <a:r>
                        <a:rPr lang="en-US" sz="1800" dirty="0" smtClean="0">
                          <a:effectLst/>
                        </a:rPr>
                        <a:t> </a:t>
                      </a:r>
                      <a:r>
                        <a:rPr lang="en-US" sz="1800" dirty="0" err="1" smtClean="0">
                          <a:effectLst/>
                        </a:rPr>
                        <a:t>asuransi</a:t>
                      </a:r>
                      <a:r>
                        <a:rPr lang="en-US" sz="1800" dirty="0" smtClean="0">
                          <a:effectLst/>
                        </a:rPr>
                        <a:t> </a:t>
                      </a:r>
                      <a:r>
                        <a:rPr lang="en-US" sz="1800" dirty="0" err="1" smtClean="0">
                          <a:effectLst/>
                        </a:rPr>
                        <a:t>sosial</a:t>
                      </a:r>
                      <a:r>
                        <a:rPr lang="en-US" sz="1800" dirty="0" smtClean="0">
                          <a:effectLst/>
                        </a:rPr>
                        <a:t>)</a:t>
                      </a:r>
                      <a:endParaRPr lang="id-ID" sz="1800" dirty="0" smtClean="0">
                        <a:effectLst/>
                      </a:endParaRPr>
                    </a:p>
                    <a:p>
                      <a:pPr marL="353695" marR="0" indent="-285750">
                        <a:lnSpc>
                          <a:spcPct val="100000"/>
                        </a:lnSpc>
                        <a:spcBef>
                          <a:spcPts val="30"/>
                        </a:spcBef>
                        <a:spcAft>
                          <a:spcPts val="0"/>
                        </a:spcAft>
                        <a:buFontTx/>
                        <a:buChar char="-"/>
                      </a:pPr>
                      <a:r>
                        <a:rPr lang="id-ID" sz="1800" dirty="0" smtClean="0">
                          <a:effectLst/>
                          <a:latin typeface="Verdana"/>
                          <a:ea typeface="Verdana"/>
                          <a:cs typeface="Verdana"/>
                        </a:rPr>
                        <a:t>Tambah Pendapatan bunga</a:t>
                      </a:r>
                    </a:p>
                    <a:p>
                      <a:pPr marL="353695" marR="0" indent="-285750" algn="l" defTabSz="914400" rtl="0" eaLnBrk="1" fontAlgn="auto" latinLnBrk="0" hangingPunct="1">
                        <a:lnSpc>
                          <a:spcPct val="100000"/>
                        </a:lnSpc>
                        <a:spcBef>
                          <a:spcPts val="30"/>
                        </a:spcBef>
                        <a:spcAft>
                          <a:spcPts val="0"/>
                        </a:spcAft>
                        <a:buClrTx/>
                        <a:buSzTx/>
                        <a:buFontTx/>
                        <a:buChar char="-"/>
                        <a:tabLst/>
                        <a:defRPr/>
                      </a:pPr>
                      <a:r>
                        <a:rPr lang="id-ID" sz="1800" dirty="0" smtClean="0">
                          <a:effectLst/>
                          <a:latin typeface="Verdana"/>
                          <a:ea typeface="Verdana"/>
                          <a:cs typeface="Verdana"/>
                        </a:rPr>
                        <a:t>Tambah Pembayaran Transfer</a:t>
                      </a:r>
                    </a:p>
                    <a:p>
                      <a:pPr marL="353695" marR="0" indent="-285750" algn="l" defTabSz="914400" rtl="0" eaLnBrk="1" fontAlgn="auto" latinLnBrk="0" hangingPunct="1">
                        <a:lnSpc>
                          <a:spcPct val="100000"/>
                        </a:lnSpc>
                        <a:spcBef>
                          <a:spcPts val="30"/>
                        </a:spcBef>
                        <a:spcAft>
                          <a:spcPts val="0"/>
                        </a:spcAft>
                        <a:buClrTx/>
                        <a:buSzTx/>
                        <a:buFontTx/>
                        <a:buChar char="-"/>
                        <a:tabLst/>
                        <a:defRPr/>
                      </a:pPr>
                      <a:endParaRPr lang="en-US" sz="1800" dirty="0">
                        <a:effectLst/>
                        <a:latin typeface="Verdana"/>
                        <a:ea typeface="Verdana"/>
                        <a:cs typeface="Verdana"/>
                      </a:endParaRP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ct val="100000"/>
                        </a:lnSpc>
                        <a:spcBef>
                          <a:spcPts val="30"/>
                        </a:spcBef>
                        <a:spcAft>
                          <a:spcPts val="0"/>
                        </a:spcAft>
                      </a:pPr>
                      <a:r>
                        <a:rPr lang="en-US" sz="1800" dirty="0" err="1" smtClean="0">
                          <a:effectLst/>
                        </a:rPr>
                        <a:t>Rp</a:t>
                      </a:r>
                      <a:r>
                        <a:rPr lang="en-US" sz="1800" baseline="0" dirty="0" smtClean="0">
                          <a:effectLst/>
                        </a:rPr>
                        <a:t> </a:t>
                      </a:r>
                      <a:r>
                        <a:rPr lang="id-ID" sz="1800" baseline="0" dirty="0" smtClean="0">
                          <a:effectLst/>
                        </a:rPr>
                        <a:t>  (</a:t>
                      </a:r>
                      <a:r>
                        <a:rPr lang="en-GB" sz="1800" dirty="0" smtClean="0"/>
                        <a:t>484,7</a:t>
                      </a:r>
                      <a:r>
                        <a:rPr lang="en-US" sz="1800" dirty="0" smtClean="0">
                          <a:effectLst/>
                        </a:rPr>
                        <a:t>)</a:t>
                      </a:r>
                      <a:endParaRPr lang="id-ID" sz="1800" dirty="0" smtClean="0">
                        <a:effectLst/>
                      </a:endParaRPr>
                    </a:p>
                    <a:p>
                      <a:pPr marL="67310" marR="0">
                        <a:lnSpc>
                          <a:spcPct val="100000"/>
                        </a:lnSpc>
                        <a:spcBef>
                          <a:spcPts val="30"/>
                        </a:spcBef>
                        <a:spcAft>
                          <a:spcPts val="0"/>
                        </a:spcAft>
                      </a:pPr>
                      <a:r>
                        <a:rPr lang="en-US" sz="1800" dirty="0" err="1" smtClean="0">
                          <a:effectLst/>
                        </a:rPr>
                        <a:t>Rp</a:t>
                      </a:r>
                      <a:r>
                        <a:rPr lang="en-US" sz="1800" baseline="0" dirty="0" smtClean="0">
                          <a:effectLst/>
                        </a:rPr>
                        <a:t> </a:t>
                      </a:r>
                      <a:r>
                        <a:rPr lang="id-ID" sz="1800" baseline="0" dirty="0" smtClean="0">
                          <a:effectLst/>
                        </a:rPr>
                        <a:t>  (</a:t>
                      </a:r>
                      <a:r>
                        <a:rPr lang="en-GB" sz="1800" dirty="0" smtClean="0"/>
                        <a:t>732,1</a:t>
                      </a:r>
                      <a:r>
                        <a:rPr lang="id-ID" sz="1800" dirty="0" smtClean="0"/>
                        <a:t>)</a:t>
                      </a:r>
                    </a:p>
                    <a:p>
                      <a:pPr marL="67310" marR="0">
                        <a:lnSpc>
                          <a:spcPct val="100000"/>
                        </a:lnSpc>
                        <a:spcBef>
                          <a:spcPts val="30"/>
                        </a:spcBef>
                        <a:spcAft>
                          <a:spcPts val="0"/>
                        </a:spcAft>
                      </a:pPr>
                      <a:r>
                        <a:rPr lang="en-US" sz="1800" dirty="0" err="1" smtClean="0">
                          <a:effectLst/>
                        </a:rPr>
                        <a:t>Rp</a:t>
                      </a:r>
                      <a:r>
                        <a:rPr lang="en-US" sz="1800" baseline="0" dirty="0" smtClean="0">
                          <a:effectLst/>
                        </a:rPr>
                        <a:t> </a:t>
                      </a:r>
                      <a:r>
                        <a:rPr lang="id-ID" sz="1800" baseline="0" dirty="0" smtClean="0">
                          <a:effectLst/>
                        </a:rPr>
                        <a:t>   </a:t>
                      </a:r>
                      <a:r>
                        <a:rPr lang="en-US" sz="1800" baseline="0" dirty="0" smtClean="0">
                          <a:effectLst/>
                        </a:rPr>
                        <a:t>319,9</a:t>
                      </a:r>
                      <a:endParaRPr lang="id-ID" sz="1800" baseline="0" dirty="0" smtClean="0">
                        <a:effectLst/>
                      </a:endParaRPr>
                    </a:p>
                    <a:p>
                      <a:pPr marL="67310" marR="0">
                        <a:lnSpc>
                          <a:spcPct val="100000"/>
                        </a:lnSpc>
                        <a:spcBef>
                          <a:spcPts val="30"/>
                        </a:spcBef>
                        <a:spcAft>
                          <a:spcPts val="0"/>
                        </a:spcAft>
                      </a:pPr>
                      <a:r>
                        <a:rPr lang="en-US" sz="1800" dirty="0" err="1" smtClean="0">
                          <a:effectLst/>
                        </a:rPr>
                        <a:t>Rp</a:t>
                      </a:r>
                      <a:r>
                        <a:rPr lang="en-US" sz="1800" baseline="0" dirty="0" smtClean="0">
                          <a:effectLst/>
                        </a:rPr>
                        <a:t> 1.121,2</a:t>
                      </a:r>
                      <a:endParaRPr lang="en-US" sz="1800" dirty="0">
                        <a:effectLst/>
                        <a:latin typeface="Verdana"/>
                        <a:ea typeface="Verdana"/>
                        <a:cs typeface="Verdana"/>
                      </a:endParaRPr>
                    </a:p>
                  </a:txBody>
                  <a:tcPr marL="0" marR="0" marT="0" marB="0"/>
                </a:tc>
              </a:tr>
              <a:tr h="362508">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945" marR="0">
                        <a:lnSpc>
                          <a:spcPts val="1300"/>
                        </a:lnSpc>
                        <a:spcBef>
                          <a:spcPts val="0"/>
                        </a:spcBef>
                        <a:spcAft>
                          <a:spcPts val="0"/>
                        </a:spcAft>
                      </a:pPr>
                      <a:r>
                        <a:rPr lang="en-US" sz="1800" dirty="0" smtClean="0">
                          <a:effectLst/>
                        </a:rPr>
                        <a:t>Personal income (PI)/PP</a:t>
                      </a:r>
                    </a:p>
                  </a:txBody>
                  <a:tcPr marL="0" marR="0" marT="0" marB="0"/>
                </a:tc>
                <a:tc>
                  <a:txBody>
                    <a:bodyPr/>
                    <a:lstStyle>
                      <a:lvl1pPr marL="0" algn="l" defTabSz="457200" rtl="0" eaLnBrk="1" latinLnBrk="0" hangingPunct="1">
                        <a:defRPr sz="1800" kern="1200">
                          <a:solidFill>
                            <a:schemeClr val="tx1"/>
                          </a:solidFill>
                          <a:latin typeface="Lucida Sans Unicode"/>
                        </a:defRPr>
                      </a:lvl1pPr>
                      <a:lvl2pPr marL="457200" algn="l" defTabSz="457200" rtl="0" eaLnBrk="1" latinLnBrk="0" hangingPunct="1">
                        <a:defRPr sz="1800" kern="1200">
                          <a:solidFill>
                            <a:schemeClr val="tx1"/>
                          </a:solidFill>
                          <a:latin typeface="Lucida Sans Unicode"/>
                        </a:defRPr>
                      </a:lvl2pPr>
                      <a:lvl3pPr marL="914400" algn="l" defTabSz="457200" rtl="0" eaLnBrk="1" latinLnBrk="0" hangingPunct="1">
                        <a:defRPr sz="1800" kern="1200">
                          <a:solidFill>
                            <a:schemeClr val="tx1"/>
                          </a:solidFill>
                          <a:latin typeface="Lucida Sans Unicode"/>
                        </a:defRPr>
                      </a:lvl3pPr>
                      <a:lvl4pPr marL="1371600" algn="l" defTabSz="457200" rtl="0" eaLnBrk="1" latinLnBrk="0" hangingPunct="1">
                        <a:defRPr sz="1800" kern="1200">
                          <a:solidFill>
                            <a:schemeClr val="tx1"/>
                          </a:solidFill>
                          <a:latin typeface="Lucida Sans Unicode"/>
                        </a:defRPr>
                      </a:lvl4pPr>
                      <a:lvl5pPr marL="1828800" algn="l" defTabSz="457200" rtl="0" eaLnBrk="1" latinLnBrk="0" hangingPunct="1">
                        <a:defRPr sz="1800" kern="1200">
                          <a:solidFill>
                            <a:schemeClr val="tx1"/>
                          </a:solidFill>
                          <a:latin typeface="Lucida Sans Unicode"/>
                        </a:defRPr>
                      </a:lvl5pPr>
                      <a:lvl6pPr marL="2286000" algn="l" defTabSz="457200" rtl="0" eaLnBrk="1" latinLnBrk="0" hangingPunct="1">
                        <a:defRPr sz="1800" kern="1200">
                          <a:solidFill>
                            <a:schemeClr val="tx1"/>
                          </a:solidFill>
                          <a:latin typeface="Lucida Sans Unicode"/>
                        </a:defRPr>
                      </a:lvl6pPr>
                      <a:lvl7pPr marL="2743200" algn="l" defTabSz="457200" rtl="0" eaLnBrk="1" latinLnBrk="0" hangingPunct="1">
                        <a:defRPr sz="1800" kern="1200">
                          <a:solidFill>
                            <a:schemeClr val="tx1"/>
                          </a:solidFill>
                          <a:latin typeface="Lucida Sans Unicode"/>
                        </a:defRPr>
                      </a:lvl7pPr>
                      <a:lvl8pPr marL="3200400" algn="l" defTabSz="457200" rtl="0" eaLnBrk="1" latinLnBrk="0" hangingPunct="1">
                        <a:defRPr sz="1800" kern="1200">
                          <a:solidFill>
                            <a:schemeClr val="tx1"/>
                          </a:solidFill>
                          <a:latin typeface="Lucida Sans Unicode"/>
                        </a:defRPr>
                      </a:lvl8pPr>
                      <a:lvl9pPr marL="3657600" algn="l" defTabSz="457200" rtl="0" eaLnBrk="1" latinLnBrk="0" hangingPunct="1">
                        <a:defRPr sz="1800" kern="1200">
                          <a:solidFill>
                            <a:schemeClr val="tx1"/>
                          </a:solidFill>
                          <a:latin typeface="Lucida Sans Unicode"/>
                        </a:defRPr>
                      </a:lvl9pPr>
                    </a:lstStyle>
                    <a:p>
                      <a:pPr marL="67310" marR="0" indent="0" algn="l" defTabSz="914400" rtl="0" eaLnBrk="1" fontAlgn="auto" latinLnBrk="0" hangingPunct="1">
                        <a:lnSpc>
                          <a:spcPts val="1300"/>
                        </a:lnSpc>
                        <a:spcBef>
                          <a:spcPts val="300"/>
                        </a:spcBef>
                        <a:spcAft>
                          <a:spcPts val="0"/>
                        </a:spcAft>
                        <a:buClrTx/>
                        <a:buSzTx/>
                        <a:buFontTx/>
                        <a:buNone/>
                        <a:tabLst/>
                        <a:defRPr/>
                      </a:pPr>
                      <a:r>
                        <a:rPr lang="en-US" sz="1800" dirty="0" err="1" smtClean="0">
                          <a:effectLst/>
                        </a:rPr>
                        <a:t>Rp</a:t>
                      </a:r>
                      <a:r>
                        <a:rPr lang="id-ID" sz="1800" dirty="0" smtClean="0">
                          <a:effectLst/>
                        </a:rPr>
                        <a:t>  </a:t>
                      </a:r>
                      <a:r>
                        <a:rPr lang="id-ID" sz="1800" dirty="0" smtClean="0">
                          <a:solidFill>
                            <a:srgbClr val="FF0000"/>
                          </a:solidFill>
                          <a:effectLst/>
                        </a:rPr>
                        <a:t>6.874,0   (d)</a:t>
                      </a:r>
                      <a:endParaRPr lang="en-US" sz="1800" dirty="0" smtClean="0">
                        <a:solidFill>
                          <a:srgbClr val="FF0000"/>
                        </a:solidFill>
                        <a:effectLst/>
                        <a:latin typeface="Verdana"/>
                        <a:ea typeface="Verdana"/>
                        <a:cs typeface="Verdana"/>
                      </a:endParaRPr>
                    </a:p>
                    <a:p>
                      <a:pPr marL="67310" marR="0">
                        <a:lnSpc>
                          <a:spcPts val="1300"/>
                        </a:lnSpc>
                        <a:spcBef>
                          <a:spcPts val="300"/>
                        </a:spcBef>
                        <a:spcAft>
                          <a:spcPts val="0"/>
                        </a:spcAft>
                      </a:pPr>
                      <a:endParaRPr lang="en-US" sz="1800" dirty="0">
                        <a:effectLst/>
                        <a:latin typeface="Verdana"/>
                        <a:ea typeface="Verdana"/>
                        <a:cs typeface="Verdana"/>
                      </a:endParaRPr>
                    </a:p>
                  </a:txBody>
                  <a:tcPr marL="0" marR="0" marT="0" marB="0"/>
                </a:tc>
              </a:tr>
              <a:tr h="485475">
                <a:tc>
                  <a:txBody>
                    <a:bodyPr/>
                    <a:lstStyle/>
                    <a:p>
                      <a:pPr marL="67945" marR="0" indent="0" algn="l" defTabSz="914400" rtl="0" eaLnBrk="1" fontAlgn="auto" latinLnBrk="0" hangingPunct="1">
                        <a:lnSpc>
                          <a:spcPts val="1300"/>
                        </a:lnSpc>
                        <a:spcBef>
                          <a:spcPts val="0"/>
                        </a:spcBef>
                        <a:spcAft>
                          <a:spcPts val="0"/>
                        </a:spcAft>
                        <a:buClrTx/>
                        <a:buSzTx/>
                        <a:buFontTx/>
                        <a:buNone/>
                        <a:tabLst/>
                        <a:defRPr/>
                      </a:pPr>
                      <a:r>
                        <a:rPr lang="en-US" sz="1800" dirty="0" err="1" smtClean="0">
                          <a:effectLst/>
                        </a:rPr>
                        <a:t>Kurang</a:t>
                      </a:r>
                      <a:r>
                        <a:rPr lang="en-US" sz="1800" dirty="0" smtClean="0">
                          <a:effectLst/>
                        </a:rPr>
                        <a:t>  : </a:t>
                      </a:r>
                      <a:r>
                        <a:rPr lang="en-US" sz="1800" dirty="0" err="1" smtClean="0">
                          <a:effectLst/>
                        </a:rPr>
                        <a:t>Pajak</a:t>
                      </a:r>
                      <a:r>
                        <a:rPr lang="en-US" sz="1800" dirty="0" smtClean="0">
                          <a:effectLst/>
                        </a:rPr>
                        <a:t> </a:t>
                      </a:r>
                      <a:r>
                        <a:rPr lang="en-US" sz="1800" dirty="0" err="1" smtClean="0">
                          <a:effectLst/>
                        </a:rPr>
                        <a:t>perorangan</a:t>
                      </a:r>
                      <a:endParaRPr lang="en-US" sz="1800" dirty="0" smtClean="0">
                        <a:effectLst/>
                      </a:endParaRPr>
                    </a:p>
                    <a:p>
                      <a:pPr marL="67945" marR="0" indent="0" algn="l" defTabSz="914400" rtl="0" eaLnBrk="1" fontAlgn="auto" latinLnBrk="0" hangingPunct="1">
                        <a:lnSpc>
                          <a:spcPts val="1300"/>
                        </a:lnSpc>
                        <a:spcBef>
                          <a:spcPts val="0"/>
                        </a:spcBef>
                        <a:spcAft>
                          <a:spcPts val="0"/>
                        </a:spcAft>
                        <a:buClrTx/>
                        <a:buSzTx/>
                        <a:buFontTx/>
                        <a:buNone/>
                        <a:tabLst/>
                        <a:defRPr/>
                      </a:pPr>
                      <a:endParaRPr lang="en-US" sz="1800" dirty="0" smtClean="0">
                        <a:effectLst/>
                      </a:endParaRPr>
                    </a:p>
                    <a:p>
                      <a:pPr marL="67945" marR="0">
                        <a:lnSpc>
                          <a:spcPts val="1300"/>
                        </a:lnSpc>
                        <a:spcBef>
                          <a:spcPts val="0"/>
                        </a:spcBef>
                        <a:spcAft>
                          <a:spcPts val="0"/>
                        </a:spcAft>
                      </a:pPr>
                      <a:endParaRPr lang="en-US" sz="1800" dirty="0">
                        <a:effectLst/>
                        <a:latin typeface="Verdana"/>
                        <a:ea typeface="Verdana"/>
                        <a:cs typeface="Verdana"/>
                      </a:endParaRPr>
                    </a:p>
                  </a:txBody>
                  <a:tcPr marL="0" marR="0" marT="0" marB="0"/>
                </a:tc>
                <a:tc>
                  <a:txBody>
                    <a:bodyPr/>
                    <a:lstStyle/>
                    <a:p>
                      <a:pPr marL="67310" marR="0">
                        <a:lnSpc>
                          <a:spcPts val="1300"/>
                        </a:lnSpc>
                        <a:spcBef>
                          <a:spcPts val="0"/>
                        </a:spcBef>
                        <a:spcAft>
                          <a:spcPts val="0"/>
                        </a:spcAft>
                      </a:pPr>
                      <a:r>
                        <a:rPr lang="en-US" sz="1800" dirty="0" err="1" smtClean="0">
                          <a:effectLst/>
                        </a:rPr>
                        <a:t>Rp</a:t>
                      </a:r>
                      <a:r>
                        <a:rPr lang="id-ID" sz="1800" dirty="0" smtClean="0">
                          <a:effectLst/>
                        </a:rPr>
                        <a:t>    988,7</a:t>
                      </a:r>
                      <a:endParaRPr lang="en-US" sz="1800" dirty="0">
                        <a:effectLst/>
                        <a:latin typeface="Verdana"/>
                        <a:ea typeface="Verdana"/>
                        <a:cs typeface="Verdana"/>
                      </a:endParaRPr>
                    </a:p>
                  </a:txBody>
                  <a:tcPr marL="0" marR="0" marT="0" marB="0"/>
                </a:tc>
              </a:tr>
              <a:tr h="356480">
                <a:tc>
                  <a:txBody>
                    <a:bodyPr/>
                    <a:lstStyle/>
                    <a:p>
                      <a:pPr marL="67945" marR="0" indent="0" algn="l" defTabSz="914400" rtl="0" eaLnBrk="1" fontAlgn="auto" latinLnBrk="0" hangingPunct="1">
                        <a:lnSpc>
                          <a:spcPts val="1300"/>
                        </a:lnSpc>
                        <a:spcBef>
                          <a:spcPts val="0"/>
                        </a:spcBef>
                        <a:spcAft>
                          <a:spcPts val="0"/>
                        </a:spcAft>
                        <a:buClrTx/>
                        <a:buSzTx/>
                        <a:buFontTx/>
                        <a:buNone/>
                        <a:tabLst/>
                        <a:defRPr/>
                      </a:pPr>
                      <a:r>
                        <a:rPr lang="en-US" sz="1800" dirty="0" err="1" smtClean="0">
                          <a:effectLst/>
                        </a:rPr>
                        <a:t>Pendapatan</a:t>
                      </a:r>
                      <a:r>
                        <a:rPr lang="en-US" sz="1800" dirty="0" smtClean="0">
                          <a:effectLst/>
                        </a:rPr>
                        <a:t> Disposable (</a:t>
                      </a:r>
                      <a:r>
                        <a:rPr lang="en-US" sz="1800" dirty="0" err="1" smtClean="0">
                          <a:effectLst/>
                        </a:rPr>
                        <a:t>Yd</a:t>
                      </a:r>
                      <a:r>
                        <a:rPr lang="en-US" sz="1800" dirty="0" smtClean="0">
                          <a:effectLst/>
                        </a:rPr>
                        <a:t>)</a:t>
                      </a:r>
                      <a:endParaRPr lang="en-US" sz="1800" dirty="0" smtClean="0">
                        <a:effectLst/>
                        <a:latin typeface="Verdana"/>
                        <a:ea typeface="Verdana"/>
                        <a:cs typeface="Verdana"/>
                      </a:endParaRPr>
                    </a:p>
                    <a:p>
                      <a:pPr marL="67945" marR="0">
                        <a:lnSpc>
                          <a:spcPts val="1300"/>
                        </a:lnSpc>
                        <a:spcBef>
                          <a:spcPts val="0"/>
                        </a:spcBef>
                        <a:spcAft>
                          <a:spcPts val="0"/>
                        </a:spcAft>
                      </a:pPr>
                      <a:endParaRPr lang="en-US" sz="1800" dirty="0">
                        <a:effectLst/>
                        <a:latin typeface="Verdana"/>
                        <a:ea typeface="Verdana"/>
                        <a:cs typeface="Verdana"/>
                      </a:endParaRPr>
                    </a:p>
                  </a:txBody>
                  <a:tcPr marL="0" marR="0" marT="0" marB="0"/>
                </a:tc>
                <a:tc>
                  <a:txBody>
                    <a:bodyPr/>
                    <a:lstStyle/>
                    <a:p>
                      <a:pPr marL="67310" marR="0" indent="0" algn="l" defTabSz="914400" rtl="0" eaLnBrk="1" fontAlgn="auto" latinLnBrk="0" hangingPunct="1">
                        <a:lnSpc>
                          <a:spcPts val="1300"/>
                        </a:lnSpc>
                        <a:spcBef>
                          <a:spcPts val="0"/>
                        </a:spcBef>
                        <a:spcAft>
                          <a:spcPts val="0"/>
                        </a:spcAft>
                        <a:buClrTx/>
                        <a:buSzTx/>
                        <a:buFontTx/>
                        <a:buNone/>
                        <a:tabLst/>
                        <a:defRPr/>
                      </a:pPr>
                      <a:r>
                        <a:rPr lang="en-US" sz="1800" dirty="0" err="1" smtClean="0">
                          <a:effectLst/>
                        </a:rPr>
                        <a:t>Rp</a:t>
                      </a:r>
                      <a:r>
                        <a:rPr lang="id-ID" sz="1800" dirty="0" smtClean="0">
                          <a:effectLst/>
                        </a:rPr>
                        <a:t> </a:t>
                      </a:r>
                      <a:r>
                        <a:rPr lang="id-ID" sz="1800" baseline="0" dirty="0" smtClean="0">
                          <a:effectLst/>
                        </a:rPr>
                        <a:t> </a:t>
                      </a:r>
                      <a:r>
                        <a:rPr lang="id-ID" sz="1800" dirty="0" smtClean="0">
                          <a:solidFill>
                            <a:srgbClr val="FF0000"/>
                          </a:solidFill>
                          <a:effectLst/>
                        </a:rPr>
                        <a:t>5.885,3   (e)</a:t>
                      </a:r>
                      <a:endParaRPr lang="en-US" sz="1800" dirty="0" smtClean="0">
                        <a:solidFill>
                          <a:srgbClr val="FF0000"/>
                        </a:solidFill>
                        <a:effectLst/>
                        <a:latin typeface="Verdana"/>
                        <a:ea typeface="Verdana"/>
                        <a:cs typeface="Verdana"/>
                      </a:endParaRPr>
                    </a:p>
                    <a:p>
                      <a:pPr marL="67310" marR="0">
                        <a:lnSpc>
                          <a:spcPts val="1300"/>
                        </a:lnSpc>
                        <a:spcBef>
                          <a:spcPts val="0"/>
                        </a:spcBef>
                        <a:spcAft>
                          <a:spcPts val="0"/>
                        </a:spcAft>
                      </a:pPr>
                      <a:endParaRPr lang="en-US" sz="1800" dirty="0">
                        <a:effectLst/>
                        <a:latin typeface="Verdana"/>
                        <a:ea typeface="Verdana"/>
                        <a:cs typeface="Verdana"/>
                      </a:endParaRPr>
                    </a:p>
                  </a:txBody>
                  <a:tcPr marL="0" marR="0" marT="0" marB="0"/>
                </a:tc>
              </a:tr>
            </a:tbl>
          </a:graphicData>
        </a:graphic>
      </p:graphicFrame>
    </p:spTree>
    <p:extLst>
      <p:ext uri="{BB962C8B-B14F-4D97-AF65-F5344CB8AC3E}">
        <p14:creationId xmlns:p14="http://schemas.microsoft.com/office/powerpoint/2010/main" val="555082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NotDefined 2"/>
          <p:cNvSpPr>
            <a:spLocks noGrp="1" noChangeArrowheads="1"/>
          </p:cNvSpPr>
          <p:nvPr>
            <p:ph type="title"/>
          </p:nvPr>
        </p:nvSpPr>
        <p:spPr bwMode="auto">
          <a:xfrm>
            <a:off x="685800" y="301625"/>
            <a:ext cx="7772400" cy="751111"/>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sz="4000" b="1" i="1" dirty="0" err="1" smtClean="0">
                <a:solidFill>
                  <a:srgbClr val="FF0066"/>
                </a:solidFill>
                <a:latin typeface="Arial Narrow" pitchFamily="34" charset="0"/>
              </a:rPr>
              <a:t>Sejarah</a:t>
            </a:r>
            <a:r>
              <a:rPr sz="4000" b="1" i="1" dirty="0" smtClean="0">
                <a:solidFill>
                  <a:srgbClr val="FF0066"/>
                </a:solidFill>
                <a:latin typeface="Arial Narrow" pitchFamily="34" charset="0"/>
              </a:rPr>
              <a:t> </a:t>
            </a:r>
            <a:r>
              <a:rPr sz="4000" b="1" i="1" dirty="0" err="1" smtClean="0">
                <a:solidFill>
                  <a:srgbClr val="FF0066"/>
                </a:solidFill>
                <a:latin typeface="Arial Narrow" pitchFamily="34" charset="0"/>
              </a:rPr>
              <a:t>Lahirnya</a:t>
            </a:r>
            <a:r>
              <a:rPr sz="4000" b="1" i="1" dirty="0" smtClean="0">
                <a:solidFill>
                  <a:srgbClr val="FF0066"/>
                </a:solidFill>
                <a:latin typeface="Arial Narrow" pitchFamily="34" charset="0"/>
              </a:rPr>
              <a:t> </a:t>
            </a:r>
            <a:r>
              <a:rPr sz="4000" b="1" i="1" dirty="0" err="1" smtClean="0">
                <a:solidFill>
                  <a:srgbClr val="FF0066"/>
                </a:solidFill>
                <a:latin typeface="Arial Narrow" pitchFamily="34" charset="0"/>
              </a:rPr>
              <a:t>Ekonomi</a:t>
            </a:r>
            <a:r>
              <a:rPr sz="4000" b="1" i="1" dirty="0" smtClean="0">
                <a:solidFill>
                  <a:srgbClr val="FF0066"/>
                </a:solidFill>
                <a:latin typeface="Arial Narrow" pitchFamily="34" charset="0"/>
              </a:rPr>
              <a:t> </a:t>
            </a:r>
            <a:r>
              <a:rPr sz="4000" b="1" i="1" dirty="0" err="1" smtClean="0">
                <a:solidFill>
                  <a:srgbClr val="FF0066"/>
                </a:solidFill>
                <a:latin typeface="Arial Narrow" pitchFamily="34" charset="0"/>
              </a:rPr>
              <a:t>Makro</a:t>
            </a:r>
            <a:endParaRPr sz="4000" b="1" i="1" dirty="0" smtClean="0">
              <a:solidFill>
                <a:srgbClr val="FF0066"/>
              </a:solidFill>
              <a:latin typeface="Arial Narrow" pitchFamily="34" charset="0"/>
            </a:endParaRPr>
          </a:p>
        </p:txBody>
      </p:sp>
      <p:sp>
        <p:nvSpPr>
          <p:cNvPr id="7171" name="NotDefined 3"/>
          <p:cNvSpPr>
            <a:spLocks noGrp="1"/>
          </p:cNvSpPr>
          <p:nvPr>
            <p:ph idx="1"/>
          </p:nvPr>
        </p:nvSpPr>
        <p:spPr>
          <a:xfrm>
            <a:off x="395536" y="1196752"/>
            <a:ext cx="8280920" cy="5112000"/>
          </a:xfrm>
          <a:ln cap="flat" algn="ctr">
            <a:headEnd type="none" w="med" len="med"/>
            <a:tailEnd type="none" w="med" len="med"/>
          </a:ln>
        </p:spPr>
        <p:txBody>
          <a:bodyPr/>
          <a:lstStyle>
            <a:lvl1pPr marL="342900" indent="-342900" algn="l" defTabSz="914400" rtl="0" eaLnBrk="1" fontAlgn="base" hangingPunct="1">
              <a:lnSpc>
                <a:spcPct val="100000"/>
              </a:lnSpc>
              <a:spcBef>
                <a:spcPct val="20000"/>
              </a:spcBef>
              <a:spcAft>
                <a:spcPct val="0"/>
              </a:spcAft>
              <a:buClr>
                <a:schemeClr val="accent2"/>
              </a:buClr>
              <a:buSzPct val="75000"/>
              <a:buFont typeface="Wingdings" pitchFamily="2" charset="2"/>
              <a:buChar char="n"/>
              <a:defRPr kumimoji="0" lang="en-US" altLang="en-US" sz="3100" b="0" i="0" u="none" baseline="0">
                <a:solidFill>
                  <a:schemeClr val="tx1"/>
                </a:solidFill>
                <a:effectLst/>
                <a:latin typeface="Arial"/>
              </a:defRPr>
            </a:lvl1pPr>
            <a:lvl2pPr marL="742950" indent="-285750" algn="l" defTabSz="914400" rtl="0" eaLnBrk="1" fontAlgn="base" hangingPunct="1">
              <a:lnSpc>
                <a:spcPct val="100000"/>
              </a:lnSpc>
              <a:spcBef>
                <a:spcPct val="20000"/>
              </a:spcBef>
              <a:spcAft>
                <a:spcPct val="0"/>
              </a:spcAft>
              <a:buClr>
                <a:schemeClr val="accent1"/>
              </a:buClr>
              <a:buSzPct val="65000"/>
              <a:buFont typeface="Wingdings" pitchFamily="2" charset="2"/>
              <a:buChar char="n"/>
              <a:defRPr kumimoji="0" lang="en-US" altLang="en-US" sz="2600" b="0" i="0" u="none" baseline="0">
                <a:solidFill>
                  <a:schemeClr val="tx1"/>
                </a:solidFill>
                <a:effectLst/>
                <a:latin typeface="Arial"/>
              </a:defRPr>
            </a:lvl2pPr>
            <a:lvl3pPr marL="1143000" indent="-228600" algn="l" defTabSz="914400" rtl="0" eaLnBrk="1" fontAlgn="base" hangingPunct="1">
              <a:lnSpc>
                <a:spcPct val="100000"/>
              </a:lnSpc>
              <a:spcBef>
                <a:spcPct val="20000"/>
              </a:spcBef>
              <a:spcAft>
                <a:spcPct val="0"/>
              </a:spcAft>
              <a:buClr>
                <a:schemeClr val="hlink"/>
              </a:buClr>
              <a:buSzPct val="55000"/>
              <a:buFont typeface="Wingdings" pitchFamily="2" charset="2"/>
              <a:buChar char="n"/>
              <a:defRPr kumimoji="0" lang="en-US" altLang="en-US" sz="2400" b="0" i="0" u="none" baseline="0">
                <a:solidFill>
                  <a:schemeClr val="tx1"/>
                </a:solidFill>
                <a:effectLst/>
                <a:latin typeface="Arial"/>
              </a:defRPr>
            </a:lvl3pPr>
            <a:lvl4pPr marL="1600200" indent="-228600" algn="l" defTabSz="914400" rtl="0" eaLnBrk="1" fontAlgn="base" hangingPunct="1">
              <a:lnSpc>
                <a:spcPct val="100000"/>
              </a:lnSpc>
              <a:spcBef>
                <a:spcPct val="20000"/>
              </a:spcBef>
              <a:spcAft>
                <a:spcPct val="0"/>
              </a:spcAft>
              <a:buClr>
                <a:schemeClr val="accent2"/>
              </a:buClr>
              <a:buSzTx/>
              <a:buFont typeface="Wingdings" pitchFamily="2" charset="2"/>
              <a:buChar char="§"/>
              <a:defRPr kumimoji="0" lang="en-US" altLang="en-US" sz="2000" b="0" i="0" u="none" baseline="0">
                <a:solidFill>
                  <a:schemeClr val="tx1"/>
                </a:solidFill>
                <a:effectLst/>
                <a:latin typeface="Arial"/>
              </a:defRPr>
            </a:lvl4pPr>
            <a:lvl5pPr marL="2057400" indent="-228600" algn="l" defTabSz="914400" rtl="0" eaLnBrk="1" fontAlgn="base" hangingPunct="1">
              <a:lnSpc>
                <a:spcPct val="100000"/>
              </a:lnSpc>
              <a:spcBef>
                <a:spcPct val="20000"/>
              </a:spcBef>
              <a:spcAft>
                <a:spcPct val="0"/>
              </a:spcAft>
              <a:buClr>
                <a:schemeClr val="tx1"/>
              </a:buClr>
              <a:buSzPct val="85000"/>
              <a:buFont typeface="Wingdings" pitchFamily="2" charset="2"/>
              <a:buChar char="§"/>
              <a:defRPr kumimoji="0" lang="en-US" altLang="en-US" sz="2000" b="0" i="0" u="none" baseline="0">
                <a:solidFill>
                  <a:schemeClr val="tx1"/>
                </a:solidFill>
                <a:effectLst/>
                <a:latin typeface="Arial"/>
              </a:defRPr>
            </a:lvl5pPr>
          </a:lstStyle>
          <a:p>
            <a:pPr>
              <a:lnSpc>
                <a:spcPct val="90000"/>
              </a:lnSpc>
              <a:spcAft>
                <a:spcPts val="600"/>
              </a:spcAft>
              <a:buClr>
                <a:srgbClr val="990000"/>
              </a:buClr>
            </a:pPr>
            <a:r>
              <a:rPr sz="2100" kern="1200" dirty="0" err="1">
                <a:ln w="9525" cap="flat" cmpd="sng" algn="ctr">
                  <a:noFill/>
                  <a:prstDash val="solid"/>
                  <a:round/>
                  <a:headEnd type="none" w="med" len="med"/>
                  <a:tailEnd type="none" w="med" len="med"/>
                </a:ln>
                <a:solidFill>
                  <a:srgbClr val="FFFFFF"/>
                </a:solidFill>
                <a:ea typeface="Arial"/>
                <a:cs typeface="Arial"/>
                <a:sym typeface="Wingdings"/>
              </a:rPr>
              <a:t>Pada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mulanya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para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ahli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50000"/>
                  </a:schemeClr>
                </a:solidFill>
                <a:ea typeface="Arial"/>
                <a:cs typeface="Arial"/>
                <a:sym typeface="Wingdings"/>
              </a:rPr>
              <a:t>ekonomi</a:t>
            </a:r>
            <a:r>
              <a:rPr sz="2100" kern="1200" dirty="0">
                <a:ln w="9525" cap="flat" cmpd="sng" algn="ctr">
                  <a:noFill/>
                  <a:prstDash val="solid"/>
                  <a:round/>
                  <a:headEnd type="none" w="med" len="med"/>
                  <a:tailEnd type="none" w="med" len="med"/>
                </a:ln>
                <a:solidFill>
                  <a:schemeClr val="tx1">
                    <a:lumMod val="50000"/>
                  </a:schemeClr>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50000"/>
                  </a:schemeClr>
                </a:solidFill>
                <a:ea typeface="Arial"/>
                <a:cs typeface="Arial"/>
                <a:sym typeface="Wingdings"/>
              </a:rPr>
              <a:t>klasik</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yakin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bahwa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perekonomian</a:t>
            </a:r>
            <a:r>
              <a:rPr sz="2100" kern="1200" dirty="0">
                <a:ln w="9525" cap="flat" cmpd="sng" algn="ctr">
                  <a:noFill/>
                  <a:prstDash val="solid"/>
                  <a:round/>
                  <a:headEnd type="none" w="med" len="med"/>
                  <a:tailEnd type="none" w="med" len="med"/>
                </a:ln>
                <a:solidFill>
                  <a:srgbClr val="FFFFFF"/>
                </a:solidFill>
                <a:ea typeface="Arial"/>
                <a:cs typeface="Arial"/>
                <a:sym typeface="Wingdings"/>
              </a:rPr>
              <a:t> yang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dikendalikan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oleh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50000"/>
                  </a:schemeClr>
                </a:solidFill>
                <a:ea typeface="Arial"/>
                <a:cs typeface="Arial"/>
                <a:sym typeface="Wingdings"/>
              </a:rPr>
              <a:t>mekanisme</a:t>
            </a:r>
            <a:r>
              <a:rPr sz="2100" kern="1200" dirty="0">
                <a:ln w="9525" cap="flat" cmpd="sng" algn="ctr">
                  <a:noFill/>
                  <a:prstDash val="solid"/>
                  <a:round/>
                  <a:headEnd type="none" w="med" len="med"/>
                  <a:tailEnd type="none" w="med" len="med"/>
                </a:ln>
                <a:solidFill>
                  <a:schemeClr val="tx1">
                    <a:lumMod val="50000"/>
                  </a:schemeClr>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50000"/>
                  </a:schemeClr>
                </a:solidFill>
                <a:ea typeface="Arial"/>
                <a:cs typeface="Arial"/>
                <a:sym typeface="Wingdings"/>
              </a:rPr>
              <a:t>pasar</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akan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selalu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dapat</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berjalan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dengan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50000"/>
                  </a:schemeClr>
                </a:solidFill>
                <a:ea typeface="Arial"/>
                <a:cs typeface="Arial"/>
                <a:sym typeface="Wingdings"/>
              </a:rPr>
              <a:t>efisien</a:t>
            </a:r>
            <a:r>
              <a:rPr sz="2100" kern="1200" dirty="0">
                <a:ln w="9525" cap="flat" cmpd="sng" algn="ctr">
                  <a:noFill/>
                  <a:prstDash val="solid"/>
                  <a:round/>
                  <a:headEnd type="none" w="med" len="med"/>
                  <a:tailEnd type="none" w="med" len="med"/>
                </a:ln>
                <a:solidFill>
                  <a:srgbClr val="FF33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untuk</a:t>
            </a:r>
            <a:r>
              <a:rPr sz="2100" kern="1200" dirty="0">
                <a:ln w="9525" cap="flat" cmpd="sng" algn="ctr">
                  <a:noFill/>
                  <a:prstDash val="solid"/>
                  <a:round/>
                  <a:headEnd type="none" w="med" len="med"/>
                  <a:tailEnd type="none" w="med" len="med"/>
                </a:ln>
                <a:solidFill>
                  <a:srgbClr val="FFFF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mengatasi</a:t>
            </a:r>
            <a:r>
              <a:rPr sz="2100" kern="1200" dirty="0">
                <a:ln w="9525" cap="flat" cmpd="sng" algn="ctr">
                  <a:noFill/>
                  <a:prstDash val="solid"/>
                  <a:round/>
                  <a:headEnd type="none" w="med" len="med"/>
                  <a:tailEnd type="none" w="med" len="med"/>
                </a:ln>
                <a:solidFill>
                  <a:srgbClr val="FFFF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berbagai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masalah</a:t>
            </a:r>
            <a:r>
              <a:rPr sz="2100" kern="1200" dirty="0">
                <a:ln w="9525" cap="flat" cmpd="sng" algn="ctr">
                  <a:noFill/>
                  <a:prstDash val="solid"/>
                  <a:round/>
                  <a:headEnd type="none" w="med" len="med"/>
                  <a:tailEnd type="none" w="med" len="med"/>
                </a:ln>
                <a:solidFill>
                  <a:srgbClr val="FFFFFF"/>
                </a:solidFill>
                <a:ea typeface="Arial"/>
                <a:cs typeface="Arial"/>
                <a:sym typeface="Wingdings"/>
              </a:rPr>
              <a:t> yang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ada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Karena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itu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penggunaan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tenaga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kerja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penuh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a:ln w="9525" cap="flat" cmpd="sng" algn="ctr">
                  <a:noFill/>
                  <a:prstDash val="solid"/>
                  <a:round/>
                  <a:headEnd type="none" w="med" len="med"/>
                  <a:tailEnd type="none" w="med" len="med"/>
                </a:ln>
                <a:solidFill>
                  <a:schemeClr val="tx1">
                    <a:lumMod val="50000"/>
                  </a:schemeClr>
                </a:solidFill>
                <a:ea typeface="Arial"/>
                <a:cs typeface="Arial"/>
                <a:sym typeface="Wingdings"/>
              </a:rPr>
              <a:t>full employment</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selalu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terwujud</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dalam</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perkonomian</a:t>
            </a:r>
            <a:r>
              <a:rPr sz="2100" kern="1200" dirty="0">
                <a:ln w="9525" cap="flat" cmpd="sng" algn="ctr">
                  <a:noFill/>
                  <a:prstDash val="solid"/>
                  <a:round/>
                  <a:headEnd type="none" w="med" len="med"/>
                  <a:tailEnd type="none" w="med" len="med"/>
                </a:ln>
                <a:solidFill>
                  <a:srgbClr val="FFFFFF"/>
                </a:solidFill>
                <a:ea typeface="Arial"/>
                <a:cs typeface="Arial"/>
                <a:sym typeface="Wingdings"/>
              </a:rPr>
              <a:t>.</a:t>
            </a:r>
          </a:p>
          <a:p>
            <a:pPr>
              <a:lnSpc>
                <a:spcPct val="90000"/>
              </a:lnSpc>
              <a:spcAft>
                <a:spcPts val="600"/>
              </a:spcAft>
              <a:buClr>
                <a:srgbClr val="990000"/>
              </a:buClr>
            </a:pPr>
            <a:r>
              <a:rPr sz="2100" kern="1200" dirty="0" err="1">
                <a:ln w="9525" cap="flat" cmpd="sng" algn="ctr">
                  <a:noFill/>
                  <a:prstDash val="solid"/>
                  <a:round/>
                  <a:headEnd type="none" w="med" len="med"/>
                  <a:tailEnd type="none" w="med" len="med"/>
                </a:ln>
                <a:solidFill>
                  <a:srgbClr val="FFFFFF"/>
                </a:solidFill>
                <a:ea typeface="Arial"/>
                <a:cs typeface="Arial"/>
                <a:sym typeface="Wingdings"/>
              </a:rPr>
              <a:t>Ketika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terjadi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CC00"/>
                </a:solidFill>
                <a:ea typeface="Arial"/>
                <a:cs typeface="Arial"/>
                <a:sym typeface="Wingdings"/>
              </a:rPr>
              <a:t>kemerosotan</a:t>
            </a:r>
            <a:r>
              <a:rPr sz="2100" kern="1200" dirty="0">
                <a:ln w="9525" cap="flat" cmpd="sng" algn="ctr">
                  <a:noFill/>
                  <a:prstDash val="solid"/>
                  <a:round/>
                  <a:headEnd type="none" w="med" len="med"/>
                  <a:tailEnd type="none" w="med" len="med"/>
                </a:ln>
                <a:solidFill>
                  <a:srgbClr val="FFCC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CC00"/>
                </a:solidFill>
                <a:ea typeface="Arial"/>
                <a:cs typeface="Arial"/>
                <a:sym typeface="Wingdings"/>
              </a:rPr>
              <a:t>ekonomi</a:t>
            </a:r>
            <a:r>
              <a:rPr sz="2100" kern="1200" dirty="0">
                <a:ln w="9525" cap="flat" cmpd="sng" algn="ctr">
                  <a:noFill/>
                  <a:prstDash val="solid"/>
                  <a:round/>
                  <a:headEnd type="none" w="med" len="med"/>
                  <a:tailEnd type="none" w="med" len="med"/>
                </a:ln>
                <a:solidFill>
                  <a:srgbClr val="FFCC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CC00"/>
                </a:solidFill>
                <a:ea typeface="Arial"/>
                <a:cs typeface="Arial"/>
                <a:sym typeface="Wingdings"/>
              </a:rPr>
              <a:t>dunia</a:t>
            </a:r>
            <a:r>
              <a:rPr sz="2100" kern="1200" dirty="0">
                <a:ln w="9525" cap="flat" cmpd="sng" algn="ctr">
                  <a:noFill/>
                  <a:prstDash val="solid"/>
                  <a:round/>
                  <a:headEnd type="none" w="med" len="med"/>
                  <a:tailEnd type="none" w="med" len="med"/>
                </a:ln>
                <a:solidFill>
                  <a:srgbClr val="FFCC00"/>
                </a:solidFill>
                <a:ea typeface="Arial"/>
                <a:cs typeface="Arial"/>
                <a:sym typeface="Wingdings"/>
              </a:rPr>
              <a:t> </a:t>
            </a:r>
            <a:r>
              <a:rPr sz="2100" kern="1200" dirty="0">
                <a:ln w="9525" cap="flat" cmpd="sng" algn="ctr">
                  <a:noFill/>
                  <a:prstDash val="solid"/>
                  <a:round/>
                  <a:headEnd type="none" w="med" len="med"/>
                  <a:tailEnd type="none" w="med" len="med"/>
                </a:ln>
                <a:solidFill>
                  <a:schemeClr val="tx1">
                    <a:lumMod val="50000"/>
                  </a:schemeClr>
                </a:solidFill>
                <a:ea typeface="Arial"/>
                <a:cs typeface="Arial"/>
                <a:sym typeface="Wingdings"/>
              </a:rPr>
              <a:t>1929-1932</a:t>
            </a:r>
            <a:r>
              <a:rPr sz="2100" kern="1200" dirty="0">
                <a:ln w="9525" cap="flat" cmpd="sng" algn="ctr">
                  <a:noFill/>
                  <a:prstDash val="solid"/>
                  <a:round/>
                  <a:headEnd type="none" w="med" len="med"/>
                  <a:tailEnd type="none" w="med" len="med"/>
                </a:ln>
                <a:solidFill>
                  <a:srgbClr val="FFFFFF"/>
                </a:solidFill>
                <a:ea typeface="Arial"/>
                <a:cs typeface="Arial"/>
                <a:sym typeface="Wingdings"/>
              </a:rPr>
              <a:t> yang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ditandai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oleh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chemeClr val="tx1">
                    <a:lumMod val="75000"/>
                  </a:schemeClr>
                </a:solidFill>
                <a:ea typeface="Arial"/>
                <a:cs typeface="Arial"/>
                <a:sym typeface="Wingdings"/>
              </a:rPr>
              <a:t>depressi</a:t>
            </a:r>
            <a:r>
              <a:rPr sz="2100" kern="1200" dirty="0">
                <a:ln w="9525" cap="flat" cmpd="sng" algn="ctr">
                  <a:noFill/>
                  <a:prstDash val="solid"/>
                  <a:round/>
                  <a:headEnd type="none" w="med" len="med"/>
                  <a:tailEnd type="none" w="med" len="med"/>
                </a:ln>
                <a:solidFill>
                  <a:schemeClr val="tx1">
                    <a:lumMod val="75000"/>
                  </a:schemeClr>
                </a:solidFill>
                <a:ea typeface="Arial"/>
                <a:cs typeface="Arial"/>
                <a:sym typeface="Wingdings"/>
              </a:rPr>
              <a:t> </a:t>
            </a:r>
            <a:r>
              <a:rPr sz="2100" kern="1200" dirty="0" smtClean="0">
                <a:ln w="9525" cap="flat" cmpd="sng" algn="ctr">
                  <a:noFill/>
                  <a:prstDash val="solid"/>
                  <a:round/>
                  <a:headEnd type="none" w="med" len="med"/>
                  <a:tailEnd type="none" w="med" len="med"/>
                </a:ln>
                <a:solidFill>
                  <a:schemeClr val="tx1">
                    <a:lumMod val="75000"/>
                  </a:schemeClr>
                </a:solidFill>
                <a:ea typeface="Arial"/>
                <a:cs typeface="Arial"/>
                <a:sym typeface="Wingdings"/>
              </a:rPr>
              <a:t>b</a:t>
            </a:r>
            <a:r>
              <a:rPr lang="id-ID" sz="2100" kern="1200" dirty="0" smtClean="0">
                <a:ln w="9525" cap="flat" cmpd="sng" algn="ctr">
                  <a:noFill/>
                  <a:prstDash val="solid"/>
                  <a:round/>
                  <a:headEnd type="none" w="med" len="med"/>
                  <a:tailEnd type="none" w="med" len="med"/>
                </a:ln>
                <a:solidFill>
                  <a:schemeClr val="tx1">
                    <a:lumMod val="75000"/>
                  </a:schemeClr>
                </a:solidFill>
                <a:ea typeface="Arial"/>
                <a:cs typeface="Arial"/>
                <a:sym typeface="Wingdings"/>
              </a:rPr>
              <a:t>esar-b</a:t>
            </a:r>
            <a:r>
              <a:rPr sz="2100" kern="1200" dirty="0" err="1" smtClean="0">
                <a:ln w="9525" cap="flat" cmpd="sng" algn="ctr">
                  <a:noFill/>
                  <a:prstDash val="solid"/>
                  <a:round/>
                  <a:headEnd type="none" w="med" len="med"/>
                  <a:tailEnd type="none" w="med" len="med"/>
                </a:ln>
                <a:solidFill>
                  <a:schemeClr val="tx1">
                    <a:lumMod val="75000"/>
                  </a:schemeClr>
                </a:solidFill>
                <a:ea typeface="Arial"/>
                <a:cs typeface="Arial"/>
                <a:sym typeface="Wingdings"/>
              </a:rPr>
              <a:t>esar</a:t>
            </a:r>
            <a:r>
              <a:rPr lang="id-ID" sz="2100" kern="1200" dirty="0" smtClean="0">
                <a:ln w="9525" cap="flat" cmpd="sng" algn="ctr">
                  <a:noFill/>
                  <a:prstDash val="solid"/>
                  <a:round/>
                  <a:headEnd type="none" w="med" len="med"/>
                  <a:tailEnd type="none" w="med" len="med"/>
                </a:ln>
                <a:solidFill>
                  <a:schemeClr val="tx1">
                    <a:lumMod val="75000"/>
                  </a:schemeClr>
                </a:solidFill>
                <a:ea typeface="Arial"/>
                <a:cs typeface="Arial"/>
                <a:sym typeface="Wingdings"/>
              </a:rPr>
              <a:t>an</a:t>
            </a:r>
            <a:r>
              <a:rPr sz="2100" kern="1200" dirty="0" smtClean="0">
                <a:ln w="9525" cap="flat" cmpd="sng" algn="ctr">
                  <a:noFill/>
                  <a:prstDash val="solid"/>
                  <a:round/>
                  <a:headEnd type="none" w="med" len="med"/>
                  <a:tailEnd type="none" w="med" len="med"/>
                </a:ln>
                <a:solidFill>
                  <a:schemeClr val="tx1">
                    <a:lumMod val="75000"/>
                  </a:schemeClr>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hampir</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di</a:t>
            </a:r>
            <a:r>
              <a:rPr lang="id-ID"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smtClean="0">
                <a:ln w="9525" cap="flat" cmpd="sng" algn="ctr">
                  <a:noFill/>
                  <a:prstDash val="solid"/>
                  <a:round/>
                  <a:headEnd type="none" w="med" len="med"/>
                  <a:tailEnd type="none" w="med" len="med"/>
                </a:ln>
                <a:solidFill>
                  <a:srgbClr val="FFFFFF"/>
                </a:solidFill>
                <a:ea typeface="Arial"/>
                <a:cs typeface="Arial"/>
                <a:sym typeface="Wingdings"/>
              </a:rPr>
              <a:t>seluruh</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smtClean="0">
                <a:ln w="9525" cap="flat" cmpd="sng" algn="ctr">
                  <a:noFill/>
                  <a:prstDash val="solid"/>
                  <a:round/>
                  <a:headEnd type="none" w="med" len="med"/>
                  <a:tailEnd type="none" w="med" len="med"/>
                </a:ln>
                <a:solidFill>
                  <a:srgbClr val="FFFFFF"/>
                </a:solidFill>
                <a:ea typeface="Arial"/>
                <a:cs typeface="Arial"/>
                <a:sym typeface="Wingdings"/>
              </a:rPr>
              <a:t>dunia</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a:t>
            </a:r>
            <a:r>
              <a:rPr lang="id-ID"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smtClean="0">
                <a:ln w="9525" cap="flat" cmpd="sng" algn="ctr">
                  <a:noFill/>
                  <a:prstDash val="solid"/>
                  <a:round/>
                  <a:headEnd type="none" w="med" len="med"/>
                  <a:tailEnd type="none" w="med" len="med"/>
                </a:ln>
                <a:solidFill>
                  <a:srgbClr val="FFFFFF"/>
                </a:solidFill>
                <a:ea typeface="Arial"/>
                <a:cs typeface="Arial"/>
                <a:sym typeface="Wingdings"/>
              </a:rPr>
              <a:t>ternyata</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teori</a:t>
            </a:r>
            <a:r>
              <a:rPr sz="2100" kern="1200" dirty="0">
                <a:ln w="9525" cap="flat" cmpd="sng" algn="ctr">
                  <a:noFill/>
                  <a:prstDash val="solid"/>
                  <a:round/>
                  <a:headEnd type="none" w="med" len="med"/>
                  <a:tailEnd type="none" w="med" len="med"/>
                </a:ln>
                <a:solidFill>
                  <a:srgbClr val="FFFF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mazhab</a:t>
            </a:r>
            <a:r>
              <a:rPr sz="2100" kern="1200" dirty="0">
                <a:ln w="9525" cap="flat" cmpd="sng" algn="ctr">
                  <a:noFill/>
                  <a:prstDash val="solid"/>
                  <a:round/>
                  <a:headEnd type="none" w="med" len="med"/>
                  <a:tailEnd type="none" w="med" len="med"/>
                </a:ln>
                <a:solidFill>
                  <a:srgbClr val="FFFF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klasik</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di</a:t>
            </a:r>
            <a:r>
              <a:rPr lang="id-ID"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smtClean="0">
                <a:ln w="9525" cap="flat" cmpd="sng" algn="ctr">
                  <a:noFill/>
                  <a:prstDash val="solid"/>
                  <a:round/>
                  <a:headEnd type="none" w="med" len="med"/>
                  <a:tailEnd type="none" w="med" len="med"/>
                </a:ln>
                <a:solidFill>
                  <a:srgbClr val="FFFFFF"/>
                </a:solidFill>
                <a:ea typeface="Arial"/>
                <a:cs typeface="Arial"/>
                <a:sym typeface="Wingdings"/>
              </a:rPr>
              <a:t>atas</a:t>
            </a:r>
            <a:r>
              <a:rPr sz="2100" kern="1200" dirty="0" smtClean="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3300"/>
                </a:solidFill>
                <a:ea typeface="Arial"/>
                <a:cs typeface="Arial"/>
                <a:sym typeface="Wingdings"/>
              </a:rPr>
              <a:t>tidak</a:t>
            </a:r>
            <a:r>
              <a:rPr sz="2100" kern="1200" dirty="0">
                <a:ln w="9525" cap="flat" cmpd="sng" algn="ctr">
                  <a:noFill/>
                  <a:prstDash val="solid"/>
                  <a:round/>
                  <a:headEnd type="none" w="med" len="med"/>
                  <a:tailEnd type="none" w="med" len="med"/>
                </a:ln>
                <a:solidFill>
                  <a:srgbClr val="FF3300"/>
                </a:solidFill>
                <a:ea typeface="Arial"/>
                <a:cs typeface="Arial"/>
                <a:sym typeface="Wingdings"/>
              </a:rPr>
              <a:t> </a:t>
            </a:r>
            <a:r>
              <a:rPr sz="2100" kern="1200" dirty="0" err="1">
                <a:ln w="9525" cap="flat" cmpd="sng" algn="ctr">
                  <a:noFill/>
                  <a:prstDash val="solid"/>
                  <a:round/>
                  <a:headEnd type="none" w="med" len="med"/>
                  <a:tailEnd type="none" w="med" len="med"/>
                </a:ln>
                <a:solidFill>
                  <a:srgbClr val="FF3300"/>
                </a:solidFill>
                <a:ea typeface="Arial"/>
                <a:cs typeface="Arial"/>
                <a:sym typeface="Wingdings"/>
              </a:rPr>
              <a:t>mampu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menyelesaikan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masalah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tersebut</a:t>
            </a:r>
            <a:endParaRPr sz="2100" kern="1200" dirty="0">
              <a:ln w="9525" cap="flat" cmpd="sng" algn="ctr">
                <a:noFill/>
                <a:prstDash val="solid"/>
                <a:round/>
                <a:headEnd type="none" w="med" len="med"/>
                <a:tailEnd type="none" w="med" len="med"/>
              </a:ln>
              <a:solidFill>
                <a:srgbClr val="FFFFFF"/>
              </a:solidFill>
              <a:ea typeface="Arial"/>
              <a:cs typeface="Arial"/>
              <a:sym typeface="Wingdings"/>
            </a:endParaRPr>
          </a:p>
          <a:p>
            <a:pPr>
              <a:lnSpc>
                <a:spcPct val="90000"/>
              </a:lnSpc>
              <a:spcAft>
                <a:spcPts val="600"/>
              </a:spcAft>
              <a:buClr>
                <a:srgbClr val="990000"/>
              </a:buClr>
            </a:pPr>
            <a:r>
              <a:rPr sz="2100" kern="1200" dirty="0" err="1">
                <a:ln w="9525" cap="flat" cmpd="sng" algn="ctr">
                  <a:noFill/>
                  <a:prstDash val="solid"/>
                  <a:round/>
                  <a:headEnd type="none" w="med" len="med"/>
                  <a:tailEnd type="none" w="med" len="med"/>
                </a:ln>
                <a:solidFill>
                  <a:srgbClr val="FFFFFF"/>
                </a:solidFill>
                <a:ea typeface="Arial"/>
                <a:cs typeface="Arial"/>
                <a:sym typeface="Wingdings"/>
              </a:rPr>
              <a:t>Sejak</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saat</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itulah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berkembang</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ilmu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ekonomi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makro</a:t>
            </a:r>
            <a:r>
              <a:rPr sz="2100" kern="1200" dirty="0">
                <a:ln w="9525" cap="flat" cmpd="sng" algn="ctr">
                  <a:noFill/>
                  <a:prstDash val="solid"/>
                  <a:round/>
                  <a:headEnd type="none" w="med" len="med"/>
                  <a:tailEnd type="none" w="med" len="med"/>
                </a:ln>
                <a:solidFill>
                  <a:srgbClr val="FFFFFF"/>
                </a:solidFill>
                <a:ea typeface="Arial"/>
                <a:cs typeface="Arial"/>
                <a:sym typeface="Wingdings"/>
              </a:rPr>
              <a:t> yang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dikembangkan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oleh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00"/>
                </a:solidFill>
                <a:ea typeface="Arial"/>
                <a:cs typeface="Arial"/>
                <a:sym typeface="Wingdings"/>
              </a:rPr>
              <a:t>Jhon</a:t>
            </a:r>
            <a:r>
              <a:rPr sz="2100" kern="1200" dirty="0">
                <a:ln w="9525" cap="flat" cmpd="sng" algn="ctr">
                  <a:noFill/>
                  <a:prstDash val="solid"/>
                  <a:round/>
                  <a:headEnd type="none" w="med" len="med"/>
                  <a:tailEnd type="none" w="med" len="med"/>
                </a:ln>
                <a:solidFill>
                  <a:srgbClr val="FFFF00"/>
                </a:solidFill>
                <a:ea typeface="Arial"/>
                <a:cs typeface="Arial"/>
                <a:sym typeface="Wingdings"/>
              </a:rPr>
              <a:t> Maynard Keynes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dengan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menulis</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buku</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i="1" kern="1200" dirty="0">
                <a:ln w="9525" cap="flat" cmpd="sng" algn="ctr">
                  <a:noFill/>
                  <a:prstDash val="solid"/>
                  <a:round/>
                  <a:headEnd type="none" w="med" len="med"/>
                  <a:tailEnd type="none" w="med" len="med"/>
                </a:ln>
                <a:solidFill>
                  <a:srgbClr val="FF0066"/>
                </a:solidFill>
                <a:ea typeface="Arial"/>
                <a:cs typeface="Arial"/>
                <a:sym typeface="Wingdings"/>
              </a:rPr>
              <a:t>“The General Theory of Employment Interest and Money” (1936)</a:t>
            </a:r>
          </a:p>
          <a:p>
            <a:pPr>
              <a:lnSpc>
                <a:spcPct val="90000"/>
              </a:lnSpc>
              <a:buClr>
                <a:srgbClr val="990000"/>
              </a:buClr>
            </a:pP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Menurut</a:t>
            </a:r>
            <a:r>
              <a:rPr sz="2100" kern="1200" dirty="0">
                <a:ln w="9525" cap="flat" cmpd="sng" algn="ctr">
                  <a:noFill/>
                  <a:prstDash val="solid"/>
                  <a:round/>
                  <a:headEnd type="none" w="med" len="med"/>
                  <a:tailEnd type="none" w="med" len="med"/>
                </a:ln>
                <a:solidFill>
                  <a:srgbClr val="FFFFFF"/>
                </a:solidFill>
                <a:ea typeface="Arial"/>
                <a:cs typeface="Arial"/>
                <a:sym typeface="Wingdings"/>
              </a:rPr>
              <a:t> Keynes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faktor</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utama</a:t>
            </a:r>
            <a:r>
              <a:rPr sz="2100" kern="1200" dirty="0">
                <a:ln w="9525" cap="flat" cmpd="sng" algn="ctr">
                  <a:noFill/>
                  <a:prstDash val="solid"/>
                  <a:round/>
                  <a:headEnd type="none" w="med" len="med"/>
                  <a:tailEnd type="none" w="med" len="med"/>
                </a:ln>
                <a:solidFill>
                  <a:srgbClr val="FFFFFF"/>
                </a:solidFill>
                <a:ea typeface="Arial"/>
                <a:cs typeface="Arial"/>
                <a:sym typeface="Wingdings"/>
              </a:rPr>
              <a:t> yang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menentukan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tingkat</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kegiatan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ekonomi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adalah</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pengeluaran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agregat</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masyarakat</a:t>
            </a:r>
            <a:r>
              <a:rPr sz="2100" kern="1200" dirty="0">
                <a:ln w="9525" cap="flat" cmpd="sng" algn="ctr">
                  <a:noFill/>
                  <a:prstDash val="solid"/>
                  <a:round/>
                  <a:headEnd type="none" w="med" len="med"/>
                  <a:tailEnd type="none" w="med" len="med"/>
                </a:ln>
                <a:solidFill>
                  <a:srgbClr val="FFFFFF"/>
                </a:solidFill>
                <a:ea typeface="Arial"/>
                <a:cs typeface="Arial"/>
                <a:sym typeface="Wingdings"/>
              </a:rPr>
              <a:t>. Keynes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juga</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mengemukakan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pentingnya</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peranan</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pemerintah</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dalam</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mengatur</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a:ln w="9525" cap="flat" cmpd="sng" algn="ctr">
                  <a:noFill/>
                  <a:prstDash val="solid"/>
                  <a:round/>
                  <a:headEnd type="none" w="med" len="med"/>
                  <a:tailEnd type="none" w="med" len="med"/>
                </a:ln>
                <a:solidFill>
                  <a:srgbClr val="3366FF"/>
                </a:solidFill>
                <a:ea typeface="Arial"/>
                <a:cs typeface="Arial"/>
                <a:sym typeface="Wingdings"/>
              </a:rPr>
              <a:t>kebijakan</a:t>
            </a:r>
            <a:r>
              <a:rPr sz="2100" kern="1200" dirty="0">
                <a:ln w="9525" cap="flat" cmpd="sng" algn="ctr">
                  <a:noFill/>
                  <a:prstDash val="solid"/>
                  <a:round/>
                  <a:headEnd type="none" w="med" len="med"/>
                  <a:tailEnd type="none" w="med" len="med"/>
                </a:ln>
                <a:solidFill>
                  <a:srgbClr val="3366FF"/>
                </a:solidFill>
                <a:ea typeface="Arial"/>
                <a:cs typeface="Arial"/>
                <a:sym typeface="Wingdings"/>
              </a:rPr>
              <a:t> </a:t>
            </a:r>
            <a:r>
              <a:rPr sz="2100" kern="1200" dirty="0" err="1" smtClean="0">
                <a:ln w="9525" cap="flat" cmpd="sng" algn="ctr">
                  <a:noFill/>
                  <a:prstDash val="solid"/>
                  <a:round/>
                  <a:headEnd type="none" w="med" len="med"/>
                  <a:tailEnd type="none" w="med" len="med"/>
                </a:ln>
                <a:solidFill>
                  <a:srgbClr val="3366FF"/>
                </a:solidFill>
                <a:ea typeface="Arial"/>
                <a:cs typeface="Arial"/>
                <a:sym typeface="Wingdings"/>
              </a:rPr>
              <a:t>eknomi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untuk</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mencapai</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perumbuhan</a:t>
            </a:r>
            <a:r>
              <a:rPr sz="2100" kern="1200" dirty="0">
                <a:ln w="9525" cap="flat" cmpd="sng" algn="ctr">
                  <a:noFill/>
                  <a:prstDash val="solid"/>
                  <a:round/>
                  <a:headEnd type="none" w="med" len="med"/>
                  <a:tailEnd type="none" w="med" len="med"/>
                </a:ln>
                <a:solidFill>
                  <a:srgbClr val="FFFFFF"/>
                </a:solidFill>
                <a:ea typeface="Arial"/>
                <a:cs typeface="Arial"/>
                <a:sym typeface="Wingdings"/>
              </a:rPr>
              <a:t> </a:t>
            </a:r>
            <a:r>
              <a:rPr sz="2100" kern="1200" dirty="0" err="1">
                <a:ln w="9525" cap="flat" cmpd="sng" algn="ctr">
                  <a:noFill/>
                  <a:prstDash val="solid"/>
                  <a:round/>
                  <a:headEnd type="none" w="med" len="med"/>
                  <a:tailEnd type="none" w="med" len="med"/>
                </a:ln>
                <a:solidFill>
                  <a:srgbClr val="FFFFFF"/>
                </a:solidFill>
                <a:ea typeface="Arial"/>
                <a:cs typeface="Arial"/>
                <a:sym typeface="Wingdings"/>
              </a:rPr>
              <a:t>ekonomi</a:t>
            </a:r>
            <a:endParaRPr sz="2100" dirty="0"/>
          </a:p>
        </p:txBody>
      </p:sp>
      <p:sp>
        <p:nvSpPr>
          <p:cNvPr id="5" name="Rectangle 10"/>
          <p:cNvSpPr>
            <a:spLocks noGrp="1"/>
          </p:cNvSpPr>
          <p:nvPr>
            <p:ph type="sldNum" sz="quarter" idx="12"/>
          </p:nvPr>
        </p:nvSpPr>
        <p:spPr>
          <a:ln/>
        </p:spPr>
        <p:txBody>
          <a:bodyPr/>
          <a:lstStyle/>
          <a:p>
            <a:fld id="{7F56B8AD-D891-4C26-9508-3E5BEFE4851A}" type="slidenum">
              <a:rPr lang="en-US"/>
              <a:pPr/>
              <a:t>3</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3420457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17649"/>
            <a:ext cx="7772400" cy="895127"/>
          </a:xfrm>
        </p:spPr>
        <p:txBody>
          <a:bodyPr/>
          <a:lstStyle/>
          <a:p>
            <a:r>
              <a:rPr lang="id-ID" dirty="0" smtClean="0"/>
              <a:t>Catatan :</a:t>
            </a:r>
            <a:endParaRPr lang="id-ID" dirty="0"/>
          </a:p>
        </p:txBody>
      </p:sp>
      <p:sp>
        <p:nvSpPr>
          <p:cNvPr id="3" name="Rectangle 2"/>
          <p:cNvSpPr/>
          <p:nvPr/>
        </p:nvSpPr>
        <p:spPr>
          <a:xfrm>
            <a:off x="611560" y="1700808"/>
            <a:ext cx="7920880" cy="1754326"/>
          </a:xfrm>
          <a:prstGeom prst="rect">
            <a:avLst/>
          </a:prstGeom>
        </p:spPr>
        <p:txBody>
          <a:bodyPr wrap="square">
            <a:spAutoFit/>
          </a:bodyPr>
          <a:lstStyle/>
          <a:p>
            <a:r>
              <a:rPr lang="id-ID" b="1" dirty="0">
                <a:solidFill>
                  <a:srgbClr val="FFC000"/>
                </a:solidFill>
              </a:rPr>
              <a:t>Net investment </a:t>
            </a:r>
            <a:r>
              <a:rPr lang="id-ID" dirty="0"/>
              <a:t>(investasi neto) adalah selisih antara investasi bruto dengan penyusutan. </a:t>
            </a:r>
            <a:endParaRPr lang="id-ID" dirty="0" smtClean="0"/>
          </a:p>
          <a:p>
            <a:r>
              <a:rPr lang="id-ID" u="sng" dirty="0" smtClean="0"/>
              <a:t>Misalnya</a:t>
            </a:r>
            <a:r>
              <a:rPr lang="id-ID" dirty="0" smtClean="0"/>
              <a:t> </a:t>
            </a:r>
            <a:r>
              <a:rPr lang="id-ID" dirty="0"/>
              <a:t>investasi bruto tahun ini adalah Rp. 25 juta, sedangkan penyusutan yang terjadi selama tahun yang lalu adalah sebesar Rp. 10 juta, itu berarti investasi neto tahun ini adalah sebesar Rp. 15 juta.</a:t>
            </a:r>
          </a:p>
        </p:txBody>
      </p:sp>
      <p:sp>
        <p:nvSpPr>
          <p:cNvPr id="4"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32137697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1"/>
            <a:ext cx="7808415" cy="768439"/>
          </a:xfrm>
        </p:spPr>
        <p:txBody>
          <a:bodyPr/>
          <a:lstStyle/>
          <a:p>
            <a:r>
              <a:rPr lang="id-ID" sz="3200" dirty="0" smtClean="0"/>
              <a:t>Latihan</a:t>
            </a:r>
            <a:r>
              <a:rPr lang="en-US" sz="3200" dirty="0" smtClean="0"/>
              <a:t> SOAL</a:t>
            </a:r>
            <a:r>
              <a:rPr lang="id-ID" sz="3200" dirty="0" smtClean="0"/>
              <a:t> 1</a:t>
            </a:r>
            <a:endParaRPr lang="en-US" sz="3200" dirty="0"/>
          </a:p>
        </p:txBody>
      </p:sp>
      <p:sp>
        <p:nvSpPr>
          <p:cNvPr id="3" name="Content Placeholder 2"/>
          <p:cNvSpPr>
            <a:spLocks noGrp="1"/>
          </p:cNvSpPr>
          <p:nvPr>
            <p:ph idx="1"/>
          </p:nvPr>
        </p:nvSpPr>
        <p:spPr>
          <a:xfrm>
            <a:off x="508001" y="1287888"/>
            <a:ext cx="7520383" cy="4753475"/>
          </a:xfrm>
        </p:spPr>
        <p:txBody>
          <a:bodyPr/>
          <a:lstStyle/>
          <a:p>
            <a:r>
              <a:rPr lang="en-US" sz="2000" dirty="0" err="1" smtClean="0"/>
              <a:t>Diketahui</a:t>
            </a:r>
            <a:r>
              <a:rPr lang="en-US" sz="2000" dirty="0" smtClean="0"/>
              <a:t> data </a:t>
            </a:r>
            <a:r>
              <a:rPr lang="en-US" sz="2000" dirty="0" err="1" smtClean="0"/>
              <a:t>pendapatan</a:t>
            </a:r>
            <a:r>
              <a:rPr lang="en-US" sz="2000" dirty="0" smtClean="0"/>
              <a:t> </a:t>
            </a:r>
            <a:r>
              <a:rPr lang="en-US" sz="2000" dirty="0" err="1" smtClean="0"/>
              <a:t>sebagai</a:t>
            </a:r>
            <a:r>
              <a:rPr lang="en-US" sz="2000" dirty="0" smtClean="0"/>
              <a:t> </a:t>
            </a:r>
            <a:r>
              <a:rPr lang="en-US" sz="2000" dirty="0" err="1" smtClean="0"/>
              <a:t>berikut</a:t>
            </a:r>
            <a:r>
              <a:rPr lang="en-US" sz="2000" dirty="0" smtClean="0"/>
              <a:t> ( </a:t>
            </a:r>
            <a:r>
              <a:rPr lang="en-US" sz="2000" dirty="0" err="1" smtClean="0"/>
              <a:t>dalam</a:t>
            </a:r>
            <a:r>
              <a:rPr lang="en-US" sz="2000" dirty="0" smtClean="0"/>
              <a:t> </a:t>
            </a:r>
            <a:r>
              <a:rPr lang="en-US" sz="2000" dirty="0" err="1" smtClean="0"/>
              <a:t>miliar</a:t>
            </a:r>
            <a:r>
              <a:rPr lang="en-US" sz="2000" dirty="0" smtClean="0"/>
              <a:t> rupiah ) :</a:t>
            </a:r>
          </a:p>
          <a:p>
            <a:pPr marL="365760" indent="0">
              <a:buNone/>
            </a:pPr>
            <a:r>
              <a:rPr lang="en-US" sz="2000" dirty="0" err="1" smtClean="0"/>
              <a:t>Sewa</a:t>
            </a:r>
            <a:r>
              <a:rPr lang="en-US" sz="2000" dirty="0" smtClean="0"/>
              <a:t> Tanah </a:t>
            </a:r>
            <a:r>
              <a:rPr lang="id-ID" sz="2000" dirty="0" smtClean="0"/>
              <a:t>(R)</a:t>
            </a:r>
            <a:r>
              <a:rPr lang="en-US" sz="2000" dirty="0" smtClean="0"/>
              <a:t>  = RP.  60.000,00</a:t>
            </a:r>
          </a:p>
          <a:p>
            <a:pPr marL="365760" indent="0">
              <a:buNone/>
            </a:pPr>
            <a:r>
              <a:rPr lang="en-US" sz="2000" dirty="0" err="1" smtClean="0"/>
              <a:t>Upah</a:t>
            </a:r>
            <a:r>
              <a:rPr lang="en-US" sz="2000" dirty="0" smtClean="0"/>
              <a:t> </a:t>
            </a:r>
            <a:r>
              <a:rPr lang="id-ID" sz="2000" dirty="0" smtClean="0"/>
              <a:t>/gaji</a:t>
            </a:r>
            <a:r>
              <a:rPr lang="en-US" sz="2000" dirty="0" smtClean="0"/>
              <a:t>     </a:t>
            </a:r>
            <a:r>
              <a:rPr lang="id-ID" sz="2000" dirty="0" smtClean="0"/>
              <a:t>(W)</a:t>
            </a:r>
            <a:r>
              <a:rPr lang="en-US" sz="2000" dirty="0" smtClean="0"/>
              <a:t>  = RP. 350.000,00</a:t>
            </a:r>
          </a:p>
          <a:p>
            <a:pPr marL="365760" indent="0">
              <a:buNone/>
            </a:pPr>
            <a:r>
              <a:rPr lang="en-US" sz="2000" dirty="0" err="1" smtClean="0"/>
              <a:t>Bunga</a:t>
            </a:r>
            <a:r>
              <a:rPr lang="en-US" sz="2000" dirty="0" smtClean="0"/>
              <a:t> Modal </a:t>
            </a:r>
            <a:r>
              <a:rPr lang="id-ID" sz="2000" dirty="0" smtClean="0"/>
              <a:t>(I)</a:t>
            </a:r>
            <a:r>
              <a:rPr lang="en-US" sz="2000" dirty="0" smtClean="0"/>
              <a:t> </a:t>
            </a:r>
            <a:r>
              <a:rPr lang="id-ID" sz="2000" dirty="0" smtClean="0"/>
              <a:t> </a:t>
            </a:r>
            <a:r>
              <a:rPr lang="en-US" sz="2000" dirty="0" smtClean="0"/>
              <a:t>= RP.   50.000,00</a:t>
            </a:r>
          </a:p>
          <a:p>
            <a:pPr marL="365760" indent="0">
              <a:buNone/>
            </a:pPr>
            <a:r>
              <a:rPr lang="en-US" sz="2000" dirty="0" err="1" smtClean="0"/>
              <a:t>Laba</a:t>
            </a:r>
            <a:r>
              <a:rPr lang="en-US" sz="2000" dirty="0" smtClean="0"/>
              <a:t> Usaha  </a:t>
            </a:r>
            <a:r>
              <a:rPr lang="id-ID" sz="2000" dirty="0" smtClean="0"/>
              <a:t> (P)</a:t>
            </a:r>
            <a:r>
              <a:rPr lang="en-US" sz="2000" dirty="0" smtClean="0"/>
              <a:t> = RP.   30.000,00 </a:t>
            </a:r>
          </a:p>
          <a:p>
            <a:pPr marL="365760" indent="0">
              <a:buNone/>
            </a:pPr>
            <a:r>
              <a:rPr lang="en-US" sz="2000" dirty="0" err="1" smtClean="0"/>
              <a:t>Hitunglah</a:t>
            </a:r>
            <a:r>
              <a:rPr lang="en-US" sz="2000" dirty="0" smtClean="0"/>
              <a:t> </a:t>
            </a:r>
            <a:r>
              <a:rPr lang="en-US" sz="2000" dirty="0" err="1" smtClean="0"/>
              <a:t>pendapatan</a:t>
            </a:r>
            <a:r>
              <a:rPr lang="en-US" sz="2000" dirty="0" smtClean="0"/>
              <a:t> </a:t>
            </a:r>
            <a:r>
              <a:rPr lang="en-US" sz="2000" dirty="0" err="1" smtClean="0"/>
              <a:t>nasional</a:t>
            </a:r>
            <a:r>
              <a:rPr lang="en-US" sz="2000" dirty="0" smtClean="0"/>
              <a:t> </a:t>
            </a:r>
            <a:r>
              <a:rPr lang="id-ID" sz="2000" dirty="0" smtClean="0"/>
              <a:t>(Y) </a:t>
            </a:r>
            <a:r>
              <a:rPr lang="en-US" sz="2000" dirty="0" err="1" smtClean="0"/>
              <a:t>menurut</a:t>
            </a:r>
            <a:r>
              <a:rPr lang="en-US" sz="2000" dirty="0" smtClean="0"/>
              <a:t> </a:t>
            </a:r>
            <a:r>
              <a:rPr lang="en-US" sz="2000" dirty="0" err="1" smtClean="0"/>
              <a:t>pendekatan</a:t>
            </a:r>
            <a:r>
              <a:rPr lang="en-US" sz="2000" dirty="0" smtClean="0"/>
              <a:t> </a:t>
            </a:r>
            <a:r>
              <a:rPr lang="en-US" sz="2000" dirty="0" err="1" smtClean="0"/>
              <a:t>pendapatan</a:t>
            </a:r>
            <a:r>
              <a:rPr lang="en-US" sz="2000" dirty="0" smtClean="0"/>
              <a:t> !</a:t>
            </a:r>
          </a:p>
          <a:p>
            <a:pPr marL="0" indent="0">
              <a:buNone/>
            </a:pPr>
            <a:endParaRPr lang="en-US" sz="2000" dirty="0" smtClean="0"/>
          </a:p>
          <a:p>
            <a:pPr marL="365760" indent="0">
              <a:buNone/>
            </a:pPr>
            <a:r>
              <a:rPr lang="en-US" sz="2000" dirty="0" smtClean="0"/>
              <a:t> </a:t>
            </a:r>
          </a:p>
        </p:txBody>
      </p:sp>
      <p:sp>
        <p:nvSpPr>
          <p:cNvPr id="5"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42491945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260648"/>
            <a:ext cx="7808415" cy="768439"/>
          </a:xfrm>
        </p:spPr>
        <p:txBody>
          <a:bodyPr/>
          <a:lstStyle/>
          <a:p>
            <a:r>
              <a:rPr lang="id-ID" sz="3200" dirty="0" smtClean="0"/>
              <a:t>Latihan</a:t>
            </a:r>
            <a:r>
              <a:rPr lang="en-US" sz="3200" dirty="0" smtClean="0"/>
              <a:t> SOAL</a:t>
            </a:r>
            <a:r>
              <a:rPr lang="id-ID" sz="3200" dirty="0" smtClean="0"/>
              <a:t>  2</a:t>
            </a:r>
            <a:endParaRPr lang="en-US" sz="3200" dirty="0"/>
          </a:p>
        </p:txBody>
      </p:sp>
      <p:sp>
        <p:nvSpPr>
          <p:cNvPr id="3" name="Content Placeholder 2"/>
          <p:cNvSpPr>
            <a:spLocks noGrp="1"/>
          </p:cNvSpPr>
          <p:nvPr>
            <p:ph idx="1"/>
          </p:nvPr>
        </p:nvSpPr>
        <p:spPr>
          <a:xfrm>
            <a:off x="508001" y="1124744"/>
            <a:ext cx="8024439" cy="5256584"/>
          </a:xfrm>
        </p:spPr>
        <p:txBody>
          <a:bodyPr/>
          <a:lstStyle/>
          <a:p>
            <a:r>
              <a:rPr lang="en-US" sz="2000" dirty="0"/>
              <a:t>Data </a:t>
            </a:r>
            <a:r>
              <a:rPr lang="en-US" sz="2000" dirty="0" err="1"/>
              <a:t>pendapatan</a:t>
            </a:r>
            <a:r>
              <a:rPr lang="en-US" sz="2000" dirty="0"/>
              <a:t> </a:t>
            </a:r>
            <a:r>
              <a:rPr lang="en-US" sz="2000" dirty="0" err="1"/>
              <a:t>nasional</a:t>
            </a:r>
            <a:r>
              <a:rPr lang="en-US" sz="2000" dirty="0"/>
              <a:t> </a:t>
            </a:r>
            <a:r>
              <a:rPr lang="en-US" sz="2000" dirty="0" err="1"/>
              <a:t>suatu</a:t>
            </a:r>
            <a:r>
              <a:rPr lang="en-US" sz="2000" dirty="0"/>
              <a:t> </a:t>
            </a:r>
            <a:r>
              <a:rPr lang="en-US" sz="2000" dirty="0" err="1"/>
              <a:t>negara</a:t>
            </a:r>
            <a:r>
              <a:rPr lang="en-US" sz="2000" dirty="0"/>
              <a:t> (</a:t>
            </a:r>
            <a:r>
              <a:rPr lang="en-US" sz="2000" dirty="0" err="1"/>
              <a:t>miliar</a:t>
            </a:r>
            <a:r>
              <a:rPr lang="en-US" sz="2000" dirty="0"/>
              <a:t> rupiah) </a:t>
            </a:r>
            <a:r>
              <a:rPr lang="en-US" sz="2000" dirty="0" err="1"/>
              <a:t>adalah</a:t>
            </a:r>
            <a:r>
              <a:rPr lang="en-US" sz="2000" dirty="0"/>
              <a:t> </a:t>
            </a:r>
            <a:r>
              <a:rPr lang="en-US" sz="2000" dirty="0" err="1"/>
              <a:t>sebagai</a:t>
            </a:r>
            <a:r>
              <a:rPr lang="en-US" sz="2000" dirty="0"/>
              <a:t> </a:t>
            </a:r>
            <a:r>
              <a:rPr lang="en-US" sz="2000" dirty="0" err="1"/>
              <a:t>berikut</a:t>
            </a:r>
            <a:r>
              <a:rPr lang="en-US" sz="2000" dirty="0"/>
              <a:t> :</a:t>
            </a:r>
            <a:r>
              <a:rPr lang="en-US" sz="2000" dirty="0" smtClean="0"/>
              <a:t> </a:t>
            </a:r>
            <a:endParaRPr lang="id-ID" sz="2000" dirty="0" smtClean="0"/>
          </a:p>
          <a:p>
            <a:endParaRPr lang="id-ID" sz="2000" dirty="0" smtClean="0"/>
          </a:p>
          <a:p>
            <a:endParaRPr lang="id-ID" sz="2000" dirty="0"/>
          </a:p>
          <a:p>
            <a:endParaRPr lang="id-ID" sz="2000" dirty="0" smtClean="0"/>
          </a:p>
          <a:p>
            <a:endParaRPr lang="id-ID" sz="2000" dirty="0"/>
          </a:p>
          <a:p>
            <a:endParaRPr lang="id-ID" sz="2000" dirty="0" smtClean="0"/>
          </a:p>
          <a:p>
            <a:endParaRPr lang="id-ID" sz="2000" dirty="0"/>
          </a:p>
          <a:p>
            <a:endParaRPr lang="id-ID" sz="2000" dirty="0" smtClean="0"/>
          </a:p>
          <a:p>
            <a:endParaRPr lang="id-ID" sz="2000" dirty="0" smtClean="0"/>
          </a:p>
          <a:p>
            <a:r>
              <a:rPr lang="id-ID" sz="2000" dirty="0" smtClean="0"/>
              <a:t>Tentukan</a:t>
            </a:r>
            <a:r>
              <a:rPr lang="id-ID" sz="2000" dirty="0"/>
              <a:t>:</a:t>
            </a:r>
          </a:p>
          <a:p>
            <a:pPr lvl="0"/>
            <a:r>
              <a:rPr lang="id-ID" sz="2000" dirty="0"/>
              <a:t>GNP, konsumsi pribadi, pengeluaran pemerintah</a:t>
            </a:r>
            <a:r>
              <a:rPr lang="en-US" sz="2000" dirty="0"/>
              <a:t> !</a:t>
            </a:r>
            <a:endParaRPr lang="id-ID" sz="2000" dirty="0"/>
          </a:p>
          <a:p>
            <a:pPr>
              <a:spcAft>
                <a:spcPts val="0"/>
              </a:spcAft>
            </a:pPr>
            <a:r>
              <a:rPr lang="en-US" sz="2000" dirty="0" err="1"/>
              <a:t>Pendekatan</a:t>
            </a:r>
            <a:r>
              <a:rPr lang="en-US" sz="2000" dirty="0"/>
              <a:t> </a:t>
            </a:r>
            <a:r>
              <a:rPr lang="en-US" sz="2000" dirty="0" err="1"/>
              <a:t>apa</a:t>
            </a:r>
            <a:r>
              <a:rPr lang="en-US" sz="2000" dirty="0"/>
              <a:t> yang </a:t>
            </a:r>
            <a:r>
              <a:rPr lang="en-US" sz="2000" dirty="0" err="1"/>
              <a:t>digunakan</a:t>
            </a:r>
            <a:r>
              <a:rPr lang="en-US" sz="2000" dirty="0"/>
              <a:t> </a:t>
            </a:r>
            <a:r>
              <a:rPr lang="en-US" sz="2000" dirty="0" smtClean="0"/>
              <a:t>?</a:t>
            </a:r>
            <a:endParaRPr lang="id-ID" sz="2000" dirty="0" smtClean="0"/>
          </a:p>
          <a:p>
            <a:pPr>
              <a:spcAft>
                <a:spcPts val="0"/>
              </a:spcAft>
            </a:pPr>
            <a:endParaRPr lang="id-ID" sz="900" dirty="0" smtClean="0"/>
          </a:p>
          <a:p>
            <a:pPr marL="0" indent="0">
              <a:buNone/>
            </a:pPr>
            <a:r>
              <a:rPr lang="id-ID" sz="1400" dirty="0" smtClean="0"/>
              <a:t>(</a:t>
            </a:r>
            <a:r>
              <a:rPr lang="en-US" sz="1400" dirty="0" err="1" smtClean="0"/>
              <a:t>Lihat</a:t>
            </a:r>
            <a:r>
              <a:rPr lang="en-US" sz="1400" dirty="0" smtClean="0"/>
              <a:t> </a:t>
            </a:r>
            <a:r>
              <a:rPr lang="id-ID" sz="1400" dirty="0" smtClean="0"/>
              <a:t> </a:t>
            </a:r>
            <a:r>
              <a:rPr lang="en-US" sz="1400" dirty="0" err="1" smtClean="0"/>
              <a:t>Buku</a:t>
            </a:r>
            <a:r>
              <a:rPr lang="en-US" sz="1400" dirty="0" smtClean="0"/>
              <a:t> </a:t>
            </a:r>
            <a:r>
              <a:rPr lang="id-ID" sz="1400" dirty="0"/>
              <a:t>Sadono Sukirno, Pengantar Ekonomi Makro, Edisi ketiga, PT Raja Grafindo Persada, </a:t>
            </a:r>
            <a:r>
              <a:rPr lang="id-ID" sz="1400" dirty="0" smtClean="0"/>
              <a:t>Jakarta)</a:t>
            </a:r>
            <a:endParaRPr lang="en-US" sz="1400" dirty="0" smtClean="0"/>
          </a:p>
        </p:txBody>
      </p:sp>
      <p:sp>
        <p:nvSpPr>
          <p:cNvPr id="4" name="Rectangle 2"/>
          <p:cNvSpPr>
            <a:spLocks noChangeArrowheads="1"/>
          </p:cNvSpPr>
          <p:nvPr/>
        </p:nvSpPr>
        <p:spPr bwMode="auto">
          <a:xfrm>
            <a:off x="145706" y="6488113"/>
            <a:ext cx="171072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prstClr val="black"/>
                </a:solidFill>
                <a:latin typeface="Arial Black" pitchFamily="34" charset="0"/>
              </a:rPr>
              <a:t>By : BIDA SARI,  SP, MSi</a:t>
            </a:r>
            <a:endParaRPr lang="en-US" sz="900" dirty="0">
              <a:solidFill>
                <a:prstClr val="black"/>
              </a:solidFill>
              <a:latin typeface="Arial Black"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916832"/>
            <a:ext cx="6263405" cy="2733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7160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otDefined 2"/>
          <p:cNvSpPr>
            <a:spLocks noGrp="1" noChangeArrowheads="1"/>
          </p:cNvSpPr>
          <p:nvPr>
            <p:ph type="title"/>
          </p:nvPr>
        </p:nvSpPr>
        <p:spPr bwMode="auto">
          <a:xfrm>
            <a:off x="685800" y="301625"/>
            <a:ext cx="7772400" cy="103914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b="1" i="1" dirty="0" err="1" smtClean="0">
                <a:solidFill>
                  <a:srgbClr val="FF0066"/>
                </a:solidFill>
                <a:latin typeface="Arial Narrow" pitchFamily="34" charset="0"/>
                <a:cs typeface="Arial" pitchFamily="34" charset="0"/>
              </a:rPr>
              <a:t>Masalah</a:t>
            </a:r>
            <a:r>
              <a:rPr b="1" i="1" dirty="0" smtClean="0">
                <a:solidFill>
                  <a:srgbClr val="FF0066"/>
                </a:solidFill>
                <a:latin typeface="Arial Narrow" pitchFamily="34" charset="0"/>
                <a:cs typeface="Arial" pitchFamily="34" charset="0"/>
              </a:rPr>
              <a:t> </a:t>
            </a:r>
            <a:r>
              <a:rPr b="1" i="1" dirty="0" err="1" smtClean="0">
                <a:solidFill>
                  <a:srgbClr val="FF0066"/>
                </a:solidFill>
                <a:latin typeface="Arial Narrow" pitchFamily="34" charset="0"/>
                <a:cs typeface="Arial" pitchFamily="34" charset="0"/>
              </a:rPr>
              <a:t>Pokok</a:t>
            </a:r>
            <a:r>
              <a:rPr b="1" i="1" dirty="0" smtClean="0">
                <a:solidFill>
                  <a:srgbClr val="FF0066"/>
                </a:solidFill>
                <a:latin typeface="Arial Narrow" pitchFamily="34" charset="0"/>
                <a:cs typeface="Arial" pitchFamily="34" charset="0"/>
              </a:rPr>
              <a:t> </a:t>
            </a:r>
            <a:r>
              <a:rPr b="1" i="1" dirty="0" err="1" smtClean="0">
                <a:solidFill>
                  <a:srgbClr val="FF0066"/>
                </a:solidFill>
                <a:latin typeface="Arial Narrow" pitchFamily="34" charset="0"/>
                <a:cs typeface="Arial" pitchFamily="34" charset="0"/>
              </a:rPr>
              <a:t>Ekonomi</a:t>
            </a:r>
            <a:r>
              <a:rPr b="1" i="1" dirty="0" smtClean="0">
                <a:solidFill>
                  <a:srgbClr val="FF0066"/>
                </a:solidFill>
                <a:latin typeface="Arial Narrow" pitchFamily="34" charset="0"/>
                <a:cs typeface="Arial" pitchFamily="34" charset="0"/>
              </a:rPr>
              <a:t> </a:t>
            </a:r>
            <a:r>
              <a:rPr b="1" i="1" dirty="0" err="1" smtClean="0">
                <a:solidFill>
                  <a:srgbClr val="FF0066"/>
                </a:solidFill>
                <a:latin typeface="Arial Narrow" pitchFamily="34" charset="0"/>
                <a:cs typeface="Arial" pitchFamily="34" charset="0"/>
              </a:rPr>
              <a:t>Makro</a:t>
            </a:r>
            <a:endParaRPr b="1" i="1" dirty="0" smtClean="0">
              <a:solidFill>
                <a:srgbClr val="FF0066"/>
              </a:solidFill>
              <a:latin typeface="Arial Narrow" pitchFamily="34" charset="0"/>
              <a:cs typeface="Arial" pitchFamily="34" charset="0"/>
            </a:endParaRPr>
          </a:p>
        </p:txBody>
      </p:sp>
      <p:sp>
        <p:nvSpPr>
          <p:cNvPr id="6147" name="NotDefined 3"/>
          <p:cNvSpPr>
            <a:spLocks noGrp="1" noChangeArrowheads="1"/>
          </p:cNvSpPr>
          <p:nvPr>
            <p:ph idx="1"/>
          </p:nvPr>
        </p:nvSpPr>
        <p:spPr bwMode="auto">
          <a:xfrm>
            <a:off x="323528" y="1340768"/>
            <a:ext cx="8134672" cy="475523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lnSpc>
                <a:spcPct val="80000"/>
              </a:lnSpc>
              <a:buClr>
                <a:srgbClr val="990000"/>
              </a:buClr>
            </a:pPr>
            <a:r>
              <a:rPr sz="2600" dirty="0" smtClean="0">
                <a:solidFill>
                  <a:srgbClr val="FFCC00"/>
                </a:solidFill>
                <a:latin typeface="Arial" charset="0"/>
              </a:rPr>
              <a:t>INFLASI</a:t>
            </a:r>
          </a:p>
          <a:p>
            <a:pPr>
              <a:lnSpc>
                <a:spcPct val="80000"/>
              </a:lnSpc>
              <a:spcAft>
                <a:spcPts val="1200"/>
              </a:spcAft>
              <a:buClr>
                <a:srgbClr val="990000"/>
              </a:buClr>
              <a:buFont typeface="Wingdings" pitchFamily="2" charset="2"/>
              <a:buNone/>
            </a:pPr>
            <a:r>
              <a:rPr sz="2600" dirty="0" smtClean="0">
                <a:solidFill>
                  <a:srgbClr val="FFFFFF"/>
                </a:solidFill>
                <a:latin typeface="Arial" charset="0"/>
              </a:rPr>
              <a:t>    </a:t>
            </a:r>
            <a:r>
              <a:rPr sz="2600" dirty="0" err="1" smtClean="0">
                <a:solidFill>
                  <a:srgbClr val="FFFFFF"/>
                </a:solidFill>
                <a:latin typeface="Arial" charset="0"/>
              </a:rPr>
              <a:t>Kenapa</a:t>
            </a:r>
            <a:r>
              <a:rPr sz="2600" dirty="0" smtClean="0">
                <a:solidFill>
                  <a:srgbClr val="FFFFFF"/>
                </a:solidFill>
                <a:latin typeface="Arial" charset="0"/>
              </a:rPr>
              <a:t> </a:t>
            </a:r>
            <a:r>
              <a:rPr sz="2600" dirty="0" err="1" smtClean="0">
                <a:solidFill>
                  <a:srgbClr val="FFFFFF"/>
                </a:solidFill>
                <a:latin typeface="Arial" charset="0"/>
              </a:rPr>
              <a:t>timbul</a:t>
            </a:r>
            <a:r>
              <a:rPr sz="2600" dirty="0" smtClean="0">
                <a:solidFill>
                  <a:srgbClr val="FFFFFF"/>
                </a:solidFill>
                <a:latin typeface="Arial" charset="0"/>
              </a:rPr>
              <a:t> </a:t>
            </a:r>
            <a:r>
              <a:rPr sz="2600" dirty="0" err="1" smtClean="0">
                <a:solidFill>
                  <a:srgbClr val="FFFFFF"/>
                </a:solidFill>
                <a:latin typeface="Arial" charset="0"/>
              </a:rPr>
              <a:t>masalah</a:t>
            </a:r>
            <a:r>
              <a:rPr sz="2600" dirty="0" smtClean="0">
                <a:solidFill>
                  <a:srgbClr val="FFFFFF"/>
                </a:solidFill>
                <a:latin typeface="Arial" charset="0"/>
              </a:rPr>
              <a:t> </a:t>
            </a:r>
            <a:r>
              <a:rPr sz="2600" dirty="0" err="1" smtClean="0">
                <a:solidFill>
                  <a:srgbClr val="FFFFFF"/>
                </a:solidFill>
                <a:latin typeface="Arial" charset="0"/>
              </a:rPr>
              <a:t>kenaikan</a:t>
            </a:r>
            <a:r>
              <a:rPr sz="2600" dirty="0" smtClean="0">
                <a:solidFill>
                  <a:srgbClr val="FFFFFF"/>
                </a:solidFill>
                <a:latin typeface="Arial" charset="0"/>
              </a:rPr>
              <a:t> </a:t>
            </a:r>
            <a:r>
              <a:rPr sz="2600" dirty="0" err="1" smtClean="0">
                <a:solidFill>
                  <a:srgbClr val="FFFFFF"/>
                </a:solidFill>
                <a:latin typeface="Arial" charset="0"/>
              </a:rPr>
              <a:t>harga</a:t>
            </a:r>
            <a:r>
              <a:rPr sz="2600" dirty="0" smtClean="0">
                <a:solidFill>
                  <a:srgbClr val="FFFFFF"/>
                </a:solidFill>
                <a:latin typeface="Arial" charset="0"/>
              </a:rPr>
              <a:t> </a:t>
            </a:r>
            <a:r>
              <a:rPr sz="2600" dirty="0" err="1" smtClean="0">
                <a:solidFill>
                  <a:srgbClr val="FFFFFF"/>
                </a:solidFill>
                <a:latin typeface="Arial" charset="0"/>
              </a:rPr>
              <a:t>dan</a:t>
            </a:r>
            <a:r>
              <a:rPr sz="2600" dirty="0" smtClean="0">
                <a:solidFill>
                  <a:srgbClr val="FFFFFF"/>
                </a:solidFill>
                <a:latin typeface="Arial" charset="0"/>
              </a:rPr>
              <a:t> </a:t>
            </a:r>
            <a:r>
              <a:rPr sz="2600" dirty="0" err="1" smtClean="0">
                <a:solidFill>
                  <a:srgbClr val="FFFFFF"/>
                </a:solidFill>
                <a:latin typeface="Arial" charset="0"/>
              </a:rPr>
              <a:t>bagaimana</a:t>
            </a:r>
            <a:r>
              <a:rPr sz="2600" dirty="0" smtClean="0">
                <a:solidFill>
                  <a:srgbClr val="FFFFFF"/>
                </a:solidFill>
                <a:latin typeface="Arial" charset="0"/>
              </a:rPr>
              <a:t> </a:t>
            </a:r>
            <a:r>
              <a:rPr sz="2600" dirty="0" err="1" smtClean="0">
                <a:solidFill>
                  <a:srgbClr val="FFFFFF"/>
                </a:solidFill>
                <a:latin typeface="Arial" charset="0"/>
              </a:rPr>
              <a:t>mengatasinya</a:t>
            </a:r>
            <a:r>
              <a:rPr sz="2600" dirty="0" smtClean="0">
                <a:solidFill>
                  <a:srgbClr val="FFFFFF"/>
                </a:solidFill>
                <a:latin typeface="Arial" charset="0"/>
              </a:rPr>
              <a:t>?</a:t>
            </a:r>
          </a:p>
          <a:p>
            <a:pPr>
              <a:lnSpc>
                <a:spcPct val="80000"/>
              </a:lnSpc>
              <a:buClr>
                <a:srgbClr val="990000"/>
              </a:buClr>
            </a:pPr>
            <a:r>
              <a:rPr sz="2600" dirty="0" smtClean="0">
                <a:solidFill>
                  <a:srgbClr val="FFCC00"/>
                </a:solidFill>
                <a:latin typeface="Arial" charset="0"/>
              </a:rPr>
              <a:t>PENGANGGURAN</a:t>
            </a:r>
          </a:p>
          <a:p>
            <a:pPr>
              <a:lnSpc>
                <a:spcPct val="80000"/>
              </a:lnSpc>
              <a:spcAft>
                <a:spcPts val="1200"/>
              </a:spcAft>
              <a:buClr>
                <a:srgbClr val="990000"/>
              </a:buClr>
              <a:buFont typeface="Wingdings" pitchFamily="2" charset="2"/>
              <a:buNone/>
            </a:pPr>
            <a:r>
              <a:rPr sz="2600" dirty="0" smtClean="0">
                <a:solidFill>
                  <a:srgbClr val="FFFFFF"/>
                </a:solidFill>
                <a:latin typeface="Arial" charset="0"/>
              </a:rPr>
              <a:t>    </a:t>
            </a:r>
            <a:r>
              <a:rPr sz="2600" dirty="0" err="1" smtClean="0">
                <a:solidFill>
                  <a:srgbClr val="FFFFFF"/>
                </a:solidFill>
                <a:latin typeface="Arial" charset="0"/>
              </a:rPr>
              <a:t>Apakah</a:t>
            </a:r>
            <a:r>
              <a:rPr sz="2600" dirty="0" smtClean="0">
                <a:solidFill>
                  <a:srgbClr val="FFFFFF"/>
                </a:solidFill>
                <a:latin typeface="Arial" charset="0"/>
              </a:rPr>
              <a:t> </a:t>
            </a:r>
            <a:r>
              <a:rPr sz="2600" dirty="0" err="1" smtClean="0">
                <a:solidFill>
                  <a:srgbClr val="FFFFFF"/>
                </a:solidFill>
                <a:latin typeface="Arial" charset="0"/>
              </a:rPr>
              <a:t>penggunaan</a:t>
            </a:r>
            <a:r>
              <a:rPr sz="2600" dirty="0" smtClean="0">
                <a:solidFill>
                  <a:srgbClr val="FFFFFF"/>
                </a:solidFill>
                <a:latin typeface="Arial" charset="0"/>
              </a:rPr>
              <a:t> </a:t>
            </a:r>
            <a:r>
              <a:rPr sz="2600" dirty="0" err="1" smtClean="0">
                <a:solidFill>
                  <a:srgbClr val="FFFFFF"/>
                </a:solidFill>
                <a:latin typeface="Arial" charset="0"/>
              </a:rPr>
              <a:t>faktor-faktor</a:t>
            </a:r>
            <a:r>
              <a:rPr sz="2600" dirty="0" smtClean="0">
                <a:solidFill>
                  <a:srgbClr val="FFFFFF"/>
                </a:solidFill>
                <a:latin typeface="Arial" charset="0"/>
              </a:rPr>
              <a:t> </a:t>
            </a:r>
            <a:r>
              <a:rPr sz="2600" dirty="0" err="1" smtClean="0">
                <a:solidFill>
                  <a:srgbClr val="FFFFFF"/>
                </a:solidFill>
                <a:latin typeface="Arial" charset="0"/>
              </a:rPr>
              <a:t>produksi</a:t>
            </a:r>
            <a:r>
              <a:rPr sz="2600" dirty="0" smtClean="0">
                <a:solidFill>
                  <a:srgbClr val="FFFFFF"/>
                </a:solidFill>
                <a:latin typeface="Arial" charset="0"/>
              </a:rPr>
              <a:t> </a:t>
            </a:r>
            <a:r>
              <a:rPr sz="2600" dirty="0" err="1" smtClean="0">
                <a:solidFill>
                  <a:srgbClr val="FFFFFF"/>
                </a:solidFill>
                <a:latin typeface="Arial" charset="0"/>
              </a:rPr>
              <a:t>sudah</a:t>
            </a:r>
            <a:r>
              <a:rPr sz="2600" dirty="0" smtClean="0">
                <a:solidFill>
                  <a:srgbClr val="FFFFFF"/>
                </a:solidFill>
                <a:latin typeface="Arial" charset="0"/>
              </a:rPr>
              <a:t> </a:t>
            </a:r>
            <a:r>
              <a:rPr sz="2600" dirty="0" err="1" smtClean="0">
                <a:solidFill>
                  <a:srgbClr val="FFFFFF"/>
                </a:solidFill>
                <a:latin typeface="Arial" charset="0"/>
              </a:rPr>
              <a:t>mencapai</a:t>
            </a:r>
            <a:r>
              <a:rPr sz="2600" dirty="0" smtClean="0">
                <a:solidFill>
                  <a:srgbClr val="FFFFFF"/>
                </a:solidFill>
                <a:latin typeface="Arial" charset="0"/>
              </a:rPr>
              <a:t> </a:t>
            </a:r>
            <a:r>
              <a:rPr sz="2600" dirty="0" err="1" smtClean="0">
                <a:solidFill>
                  <a:srgbClr val="FFFFFF"/>
                </a:solidFill>
                <a:latin typeface="Arial" charset="0"/>
              </a:rPr>
              <a:t>efisiensi</a:t>
            </a:r>
            <a:r>
              <a:rPr sz="2600" dirty="0" smtClean="0">
                <a:solidFill>
                  <a:srgbClr val="FFFFFF"/>
                </a:solidFill>
                <a:latin typeface="Arial" charset="0"/>
              </a:rPr>
              <a:t> yang </a:t>
            </a:r>
            <a:r>
              <a:rPr sz="2600" dirty="0" err="1" smtClean="0">
                <a:solidFill>
                  <a:srgbClr val="FFFFFF"/>
                </a:solidFill>
                <a:latin typeface="Arial" charset="0"/>
              </a:rPr>
              <a:t>tinggi</a:t>
            </a:r>
            <a:r>
              <a:rPr sz="2600" dirty="0" smtClean="0">
                <a:solidFill>
                  <a:srgbClr val="FFFFFF"/>
                </a:solidFill>
                <a:latin typeface="Arial" charset="0"/>
              </a:rPr>
              <a:t> ? </a:t>
            </a:r>
            <a:r>
              <a:rPr sz="2600" dirty="0" err="1" smtClean="0">
                <a:solidFill>
                  <a:srgbClr val="FFFFFF"/>
                </a:solidFill>
                <a:latin typeface="Arial" charset="0"/>
              </a:rPr>
              <a:t>atau</a:t>
            </a:r>
            <a:r>
              <a:rPr sz="2600" dirty="0" smtClean="0">
                <a:solidFill>
                  <a:srgbClr val="FFFFFF"/>
                </a:solidFill>
                <a:latin typeface="Arial" charset="0"/>
              </a:rPr>
              <a:t> </a:t>
            </a:r>
            <a:r>
              <a:rPr sz="2600" dirty="0" err="1" smtClean="0">
                <a:solidFill>
                  <a:srgbClr val="FFFFFF"/>
                </a:solidFill>
                <a:latin typeface="Arial" charset="0"/>
              </a:rPr>
              <a:t>masih</a:t>
            </a:r>
            <a:r>
              <a:rPr sz="2600" dirty="0" smtClean="0">
                <a:solidFill>
                  <a:srgbClr val="FFFFFF"/>
                </a:solidFill>
                <a:latin typeface="Arial" charset="0"/>
              </a:rPr>
              <a:t> </a:t>
            </a:r>
            <a:r>
              <a:rPr sz="2600" dirty="0" err="1" smtClean="0">
                <a:solidFill>
                  <a:srgbClr val="FFFFFF"/>
                </a:solidFill>
                <a:latin typeface="Arial" charset="0"/>
              </a:rPr>
              <a:t>banyak</a:t>
            </a:r>
            <a:r>
              <a:rPr sz="2600" dirty="0" smtClean="0">
                <a:solidFill>
                  <a:srgbClr val="FFFFFF"/>
                </a:solidFill>
                <a:latin typeface="Arial" charset="0"/>
              </a:rPr>
              <a:t> </a:t>
            </a:r>
            <a:r>
              <a:rPr sz="2600" dirty="0" err="1" smtClean="0">
                <a:solidFill>
                  <a:srgbClr val="FFFFFF"/>
                </a:solidFill>
                <a:latin typeface="Arial" charset="0"/>
              </a:rPr>
              <a:t>pengangguran</a:t>
            </a:r>
            <a:r>
              <a:rPr sz="2600" dirty="0" smtClean="0">
                <a:solidFill>
                  <a:srgbClr val="FFFFFF"/>
                </a:solidFill>
                <a:latin typeface="Arial" charset="0"/>
              </a:rPr>
              <a:t> ? </a:t>
            </a:r>
            <a:r>
              <a:rPr sz="2600" dirty="0" err="1" smtClean="0">
                <a:solidFill>
                  <a:srgbClr val="FFFFFF"/>
                </a:solidFill>
                <a:latin typeface="Arial" charset="0"/>
              </a:rPr>
              <a:t>Bagaimana</a:t>
            </a:r>
            <a:r>
              <a:rPr sz="2600" dirty="0" smtClean="0">
                <a:solidFill>
                  <a:srgbClr val="FFFFFF"/>
                </a:solidFill>
                <a:latin typeface="Arial" charset="0"/>
              </a:rPr>
              <a:t> </a:t>
            </a:r>
            <a:r>
              <a:rPr sz="2600" dirty="0" err="1" smtClean="0">
                <a:solidFill>
                  <a:srgbClr val="FFFFFF"/>
                </a:solidFill>
                <a:latin typeface="Arial" charset="0"/>
              </a:rPr>
              <a:t>mengatasinya</a:t>
            </a:r>
            <a:r>
              <a:rPr sz="2600" dirty="0" smtClean="0">
                <a:solidFill>
                  <a:srgbClr val="FFFFFF"/>
                </a:solidFill>
                <a:latin typeface="Arial" charset="0"/>
              </a:rPr>
              <a:t>? </a:t>
            </a:r>
          </a:p>
          <a:p>
            <a:pPr>
              <a:lnSpc>
                <a:spcPct val="80000"/>
              </a:lnSpc>
              <a:buClr>
                <a:srgbClr val="990000"/>
              </a:buClr>
            </a:pPr>
            <a:r>
              <a:rPr sz="2600" dirty="0" smtClean="0">
                <a:solidFill>
                  <a:srgbClr val="FFCC00"/>
                </a:solidFill>
                <a:latin typeface="Arial" charset="0"/>
              </a:rPr>
              <a:t>PERTUMBUHAN EKONOMI</a:t>
            </a:r>
          </a:p>
          <a:p>
            <a:pPr>
              <a:lnSpc>
                <a:spcPct val="80000"/>
              </a:lnSpc>
              <a:buClr>
                <a:srgbClr val="990000"/>
              </a:buClr>
              <a:buFont typeface="Wingdings" pitchFamily="2" charset="2"/>
              <a:buNone/>
            </a:pPr>
            <a:r>
              <a:rPr sz="2600" dirty="0" smtClean="0">
                <a:solidFill>
                  <a:srgbClr val="FFFFFF"/>
                </a:solidFill>
                <a:latin typeface="Arial" charset="0"/>
              </a:rPr>
              <a:t>    </a:t>
            </a:r>
            <a:r>
              <a:rPr sz="2600" dirty="0" err="1" smtClean="0">
                <a:solidFill>
                  <a:srgbClr val="FFFFFF"/>
                </a:solidFill>
                <a:latin typeface="Arial" charset="0"/>
              </a:rPr>
              <a:t>Kenapa</a:t>
            </a:r>
            <a:r>
              <a:rPr sz="2600" dirty="0" smtClean="0">
                <a:solidFill>
                  <a:srgbClr val="FFFFFF"/>
                </a:solidFill>
                <a:latin typeface="Arial" charset="0"/>
              </a:rPr>
              <a:t> </a:t>
            </a:r>
            <a:r>
              <a:rPr sz="2600" dirty="0" err="1" smtClean="0">
                <a:solidFill>
                  <a:srgbClr val="FFFFFF"/>
                </a:solidFill>
                <a:latin typeface="Arial" charset="0"/>
              </a:rPr>
              <a:t>dalam</a:t>
            </a:r>
            <a:r>
              <a:rPr sz="2600" dirty="0" smtClean="0">
                <a:solidFill>
                  <a:srgbClr val="FFFFFF"/>
                </a:solidFill>
                <a:latin typeface="Arial" charset="0"/>
              </a:rPr>
              <a:t> </a:t>
            </a:r>
            <a:r>
              <a:rPr sz="2600" dirty="0" err="1" smtClean="0">
                <a:solidFill>
                  <a:srgbClr val="FFFFFF"/>
                </a:solidFill>
                <a:latin typeface="Arial" charset="0"/>
              </a:rPr>
              <a:t>jangka</a:t>
            </a:r>
            <a:r>
              <a:rPr sz="2600" dirty="0" smtClean="0">
                <a:solidFill>
                  <a:srgbClr val="FFFFFF"/>
                </a:solidFill>
                <a:latin typeface="Arial" charset="0"/>
              </a:rPr>
              <a:t> </a:t>
            </a:r>
            <a:r>
              <a:rPr sz="2600" dirty="0" err="1" smtClean="0">
                <a:solidFill>
                  <a:srgbClr val="FFFFFF"/>
                </a:solidFill>
                <a:latin typeface="Arial" charset="0"/>
              </a:rPr>
              <a:t>panjang</a:t>
            </a:r>
            <a:r>
              <a:rPr sz="2600" dirty="0" smtClean="0">
                <a:solidFill>
                  <a:srgbClr val="FFFFFF"/>
                </a:solidFill>
                <a:latin typeface="Arial" charset="0"/>
              </a:rPr>
              <a:t> </a:t>
            </a:r>
            <a:r>
              <a:rPr sz="2600" dirty="0" err="1" smtClean="0">
                <a:solidFill>
                  <a:srgbClr val="FFFFFF"/>
                </a:solidFill>
                <a:latin typeface="Arial" charset="0"/>
              </a:rPr>
              <a:t>perekonomia</a:t>
            </a:r>
            <a:r>
              <a:rPr sz="2600" dirty="0" smtClean="0">
                <a:solidFill>
                  <a:srgbClr val="FFFFFF"/>
                </a:solidFill>
                <a:latin typeface="Arial" charset="0"/>
              </a:rPr>
              <a:t> </a:t>
            </a:r>
            <a:r>
              <a:rPr sz="2600" dirty="0" err="1" smtClean="0">
                <a:solidFill>
                  <a:srgbClr val="FFFFFF"/>
                </a:solidFill>
                <a:latin typeface="Arial" charset="0"/>
              </a:rPr>
              <a:t>tidak</a:t>
            </a:r>
            <a:r>
              <a:rPr sz="2600" dirty="0" smtClean="0">
                <a:solidFill>
                  <a:srgbClr val="FFFFFF"/>
                </a:solidFill>
                <a:latin typeface="Arial" charset="0"/>
              </a:rPr>
              <a:t> </a:t>
            </a:r>
            <a:r>
              <a:rPr sz="2600" dirty="0" err="1" smtClean="0">
                <a:solidFill>
                  <a:srgbClr val="FFFFFF"/>
                </a:solidFill>
                <a:latin typeface="Arial" charset="0"/>
              </a:rPr>
              <a:t>tumbuh</a:t>
            </a:r>
            <a:r>
              <a:rPr sz="2600" dirty="0" smtClean="0">
                <a:solidFill>
                  <a:srgbClr val="FFFFFF"/>
                </a:solidFill>
                <a:latin typeface="Arial" charset="0"/>
              </a:rPr>
              <a:t> </a:t>
            </a:r>
            <a:r>
              <a:rPr sz="2600" dirty="0" err="1" smtClean="0">
                <a:solidFill>
                  <a:srgbClr val="FFFFFF"/>
                </a:solidFill>
                <a:latin typeface="Arial" charset="0"/>
              </a:rPr>
              <a:t>pada</a:t>
            </a:r>
            <a:r>
              <a:rPr sz="2600" dirty="0" smtClean="0">
                <a:solidFill>
                  <a:srgbClr val="FFFFFF"/>
                </a:solidFill>
                <a:latin typeface="Arial" charset="0"/>
              </a:rPr>
              <a:t> </a:t>
            </a:r>
            <a:r>
              <a:rPr sz="2600" dirty="0" err="1" smtClean="0">
                <a:solidFill>
                  <a:srgbClr val="FFFFFF"/>
                </a:solidFill>
                <a:latin typeface="Arial" charset="0"/>
              </a:rPr>
              <a:t>tingkat</a:t>
            </a:r>
            <a:r>
              <a:rPr sz="2600" dirty="0" smtClean="0">
                <a:solidFill>
                  <a:srgbClr val="FFFFFF"/>
                </a:solidFill>
                <a:latin typeface="Arial" charset="0"/>
              </a:rPr>
              <a:t> yang </a:t>
            </a:r>
            <a:r>
              <a:rPr sz="2600" dirty="0" err="1" smtClean="0">
                <a:solidFill>
                  <a:srgbClr val="FFFFFF"/>
                </a:solidFill>
                <a:latin typeface="Arial" charset="0"/>
              </a:rPr>
              <a:t>sama</a:t>
            </a:r>
            <a:r>
              <a:rPr sz="2600" dirty="0" smtClean="0">
                <a:solidFill>
                  <a:srgbClr val="FFFFFF"/>
                </a:solidFill>
                <a:latin typeface="Arial" charset="0"/>
              </a:rPr>
              <a:t>? </a:t>
            </a:r>
            <a:r>
              <a:rPr sz="2600" dirty="0" err="1" smtClean="0">
                <a:solidFill>
                  <a:srgbClr val="FFFFFF"/>
                </a:solidFill>
                <a:latin typeface="Arial" charset="0"/>
              </a:rPr>
              <a:t>Kenapa</a:t>
            </a:r>
            <a:r>
              <a:rPr sz="2600" dirty="0" smtClean="0">
                <a:solidFill>
                  <a:srgbClr val="FFFFFF"/>
                </a:solidFill>
                <a:latin typeface="Arial" charset="0"/>
              </a:rPr>
              <a:t> </a:t>
            </a:r>
            <a:r>
              <a:rPr sz="2600" dirty="0" err="1" smtClean="0">
                <a:solidFill>
                  <a:srgbClr val="FFFFFF"/>
                </a:solidFill>
                <a:latin typeface="Arial" charset="0"/>
              </a:rPr>
              <a:t>terjadi</a:t>
            </a:r>
            <a:r>
              <a:rPr sz="2600" dirty="0" smtClean="0">
                <a:solidFill>
                  <a:srgbClr val="FFFFFF"/>
                </a:solidFill>
                <a:latin typeface="Arial" charset="0"/>
              </a:rPr>
              <a:t> </a:t>
            </a:r>
            <a:r>
              <a:rPr sz="2600" dirty="0" err="1" smtClean="0">
                <a:solidFill>
                  <a:srgbClr val="FFFFFF"/>
                </a:solidFill>
                <a:latin typeface="Arial" charset="0"/>
              </a:rPr>
              <a:t>fluktuasi</a:t>
            </a:r>
            <a:r>
              <a:rPr sz="2600" dirty="0" smtClean="0">
                <a:solidFill>
                  <a:srgbClr val="FFFFFF"/>
                </a:solidFill>
                <a:latin typeface="Arial" charset="0"/>
              </a:rPr>
              <a:t> ? </a:t>
            </a:r>
            <a:r>
              <a:rPr sz="2600" dirty="0" err="1" smtClean="0">
                <a:solidFill>
                  <a:srgbClr val="FFFFFF"/>
                </a:solidFill>
                <a:latin typeface="Arial" charset="0"/>
              </a:rPr>
              <a:t>Kebijakan</a:t>
            </a:r>
            <a:r>
              <a:rPr sz="2600" dirty="0" smtClean="0">
                <a:solidFill>
                  <a:srgbClr val="FFFFFF"/>
                </a:solidFill>
                <a:latin typeface="Arial" charset="0"/>
              </a:rPr>
              <a:t> </a:t>
            </a:r>
            <a:r>
              <a:rPr sz="2600" dirty="0" err="1" smtClean="0">
                <a:solidFill>
                  <a:srgbClr val="FFFFFF"/>
                </a:solidFill>
                <a:latin typeface="Arial" charset="0"/>
              </a:rPr>
              <a:t>apa</a:t>
            </a:r>
            <a:r>
              <a:rPr sz="2600" dirty="0" smtClean="0">
                <a:solidFill>
                  <a:srgbClr val="FFFFFF"/>
                </a:solidFill>
                <a:latin typeface="Arial" charset="0"/>
              </a:rPr>
              <a:t> yang </a:t>
            </a:r>
            <a:r>
              <a:rPr sz="2600" dirty="0" err="1" smtClean="0">
                <a:solidFill>
                  <a:srgbClr val="FFFFFF"/>
                </a:solidFill>
                <a:latin typeface="Arial" charset="0"/>
              </a:rPr>
              <a:t>dapat</a:t>
            </a:r>
            <a:r>
              <a:rPr sz="2600" dirty="0" smtClean="0">
                <a:solidFill>
                  <a:srgbClr val="FFFFFF"/>
                </a:solidFill>
                <a:latin typeface="Arial" charset="0"/>
              </a:rPr>
              <a:t> </a:t>
            </a:r>
            <a:r>
              <a:rPr sz="2600" dirty="0" err="1" smtClean="0">
                <a:solidFill>
                  <a:srgbClr val="FFFFFF"/>
                </a:solidFill>
                <a:latin typeface="Arial" charset="0"/>
              </a:rPr>
              <a:t>dibuat</a:t>
            </a:r>
            <a:r>
              <a:rPr sz="2600" dirty="0" smtClean="0">
                <a:solidFill>
                  <a:srgbClr val="FFFFFF"/>
                </a:solidFill>
                <a:latin typeface="Arial" charset="0"/>
              </a:rPr>
              <a:t> </a:t>
            </a:r>
            <a:r>
              <a:rPr sz="2600" dirty="0" err="1" smtClean="0">
                <a:solidFill>
                  <a:srgbClr val="FFFFFF"/>
                </a:solidFill>
                <a:latin typeface="Arial" charset="0"/>
              </a:rPr>
              <a:t>untuk</a:t>
            </a:r>
            <a:r>
              <a:rPr sz="2600" dirty="0" smtClean="0">
                <a:solidFill>
                  <a:srgbClr val="FFFFFF"/>
                </a:solidFill>
                <a:latin typeface="Arial" charset="0"/>
              </a:rPr>
              <a:t> </a:t>
            </a:r>
            <a:r>
              <a:rPr sz="2600" dirty="0" err="1" smtClean="0">
                <a:solidFill>
                  <a:srgbClr val="FFFFFF"/>
                </a:solidFill>
                <a:latin typeface="Arial" charset="0"/>
              </a:rPr>
              <a:t>meninkatkan</a:t>
            </a:r>
            <a:r>
              <a:rPr sz="2600" dirty="0" smtClean="0">
                <a:solidFill>
                  <a:srgbClr val="FFFFFF"/>
                </a:solidFill>
                <a:latin typeface="Arial" charset="0"/>
              </a:rPr>
              <a:t> </a:t>
            </a:r>
            <a:r>
              <a:rPr sz="2600" dirty="0" err="1" smtClean="0">
                <a:solidFill>
                  <a:srgbClr val="FFFFFF"/>
                </a:solidFill>
                <a:latin typeface="Arial" charset="0"/>
              </a:rPr>
              <a:t>pertubuhan</a:t>
            </a:r>
            <a:r>
              <a:rPr sz="2600" dirty="0" smtClean="0">
                <a:solidFill>
                  <a:srgbClr val="FFFFFF"/>
                </a:solidFill>
                <a:latin typeface="Arial" charset="0"/>
              </a:rPr>
              <a:t> </a:t>
            </a:r>
            <a:r>
              <a:rPr sz="2600" dirty="0" err="1" smtClean="0">
                <a:solidFill>
                  <a:srgbClr val="FFFFFF"/>
                </a:solidFill>
                <a:latin typeface="Arial" charset="0"/>
              </a:rPr>
              <a:t>ekonomi</a:t>
            </a:r>
            <a:r>
              <a:rPr sz="2600" dirty="0" smtClean="0">
                <a:solidFill>
                  <a:srgbClr val="FFFFFF"/>
                </a:solidFill>
                <a:latin typeface="Arial" charset="0"/>
              </a:rPr>
              <a:t> yang </a:t>
            </a:r>
            <a:r>
              <a:rPr sz="2600" dirty="0" err="1" smtClean="0">
                <a:solidFill>
                  <a:srgbClr val="FFFFFF"/>
                </a:solidFill>
                <a:latin typeface="Arial" charset="0"/>
              </a:rPr>
              <a:t>stabil</a:t>
            </a:r>
            <a:r>
              <a:rPr sz="2600" dirty="0" smtClean="0">
                <a:solidFill>
                  <a:srgbClr val="FFFFFF"/>
                </a:solidFill>
                <a:latin typeface="Arial" charset="0"/>
              </a:rPr>
              <a:t> </a:t>
            </a:r>
            <a:r>
              <a:rPr sz="2600" dirty="0" err="1" smtClean="0">
                <a:solidFill>
                  <a:srgbClr val="FFFFFF"/>
                </a:solidFill>
                <a:latin typeface="Arial" charset="0"/>
              </a:rPr>
              <a:t>dalam</a:t>
            </a:r>
            <a:r>
              <a:rPr sz="2600" dirty="0" smtClean="0">
                <a:solidFill>
                  <a:srgbClr val="FFFFFF"/>
                </a:solidFill>
                <a:latin typeface="Arial" charset="0"/>
              </a:rPr>
              <a:t> </a:t>
            </a:r>
            <a:r>
              <a:rPr sz="2600" dirty="0" err="1" smtClean="0">
                <a:solidFill>
                  <a:srgbClr val="FFFFFF"/>
                </a:solidFill>
                <a:latin typeface="Arial" charset="0"/>
              </a:rPr>
              <a:t>jangka</a:t>
            </a:r>
            <a:r>
              <a:rPr sz="2600" dirty="0" smtClean="0">
                <a:solidFill>
                  <a:srgbClr val="FFFFFF"/>
                </a:solidFill>
                <a:latin typeface="Arial" charset="0"/>
              </a:rPr>
              <a:t> </a:t>
            </a:r>
            <a:r>
              <a:rPr sz="2600" dirty="0" err="1" smtClean="0">
                <a:solidFill>
                  <a:srgbClr val="FFFFFF"/>
                </a:solidFill>
                <a:latin typeface="Arial" charset="0"/>
              </a:rPr>
              <a:t>panjang</a:t>
            </a:r>
            <a:endParaRPr sz="2600" dirty="0" smtClean="0">
              <a:solidFill>
                <a:srgbClr val="FFFFFF"/>
              </a:solidFill>
              <a:latin typeface="Arial" charset="0"/>
            </a:endParaRPr>
          </a:p>
        </p:txBody>
      </p:sp>
      <p:sp>
        <p:nvSpPr>
          <p:cNvPr id="5" name="Rectangle 10"/>
          <p:cNvSpPr>
            <a:spLocks noGrp="1"/>
          </p:cNvSpPr>
          <p:nvPr>
            <p:ph type="sldNum" sz="quarter" idx="12"/>
          </p:nvPr>
        </p:nvSpPr>
        <p:spPr>
          <a:ln/>
        </p:spPr>
        <p:txBody>
          <a:bodyPr/>
          <a:lstStyle/>
          <a:p>
            <a:fld id="{4C263B17-F119-4265-AE5A-7C418117151F}" type="slidenum">
              <a:rPr lang="en-US"/>
              <a:pPr/>
              <a:t>4</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010132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7"/>
          <p:cNvSpPr>
            <a:spLocks noChangeArrowheads="1"/>
          </p:cNvSpPr>
          <p:nvPr/>
        </p:nvSpPr>
        <p:spPr bwMode="auto">
          <a:xfrm>
            <a:off x="1403648" y="684113"/>
            <a:ext cx="6083002" cy="728663"/>
          </a:xfrm>
          <a:prstGeom prst="rect">
            <a:avLst/>
          </a:prstGeom>
          <a:ln/>
        </p:spPr>
        <p:style>
          <a:lnRef idx="2">
            <a:schemeClr val="accent1"/>
          </a:lnRef>
          <a:fillRef idx="1">
            <a:schemeClr val="lt1"/>
          </a:fillRef>
          <a:effectRef idx="0">
            <a:schemeClr val="accent1"/>
          </a:effectRef>
          <a:fontRef idx="minor">
            <a:schemeClr val="dk1"/>
          </a:fontRef>
        </p:style>
        <p:txBody>
          <a:bodyPr wrap="none" anchor="ctr"/>
          <a:lstStyle/>
          <a:p>
            <a:pPr algn="ctr"/>
            <a:r>
              <a:rPr lang="en-US" sz="3600" b="1" dirty="0" err="1">
                <a:solidFill>
                  <a:srgbClr val="FF0000"/>
                </a:solidFill>
                <a:latin typeface="Book Antiqua" pitchFamily="18" charset="0"/>
              </a:rPr>
              <a:t>Indikator</a:t>
            </a:r>
            <a:r>
              <a:rPr lang="en-US" sz="3600" b="1" dirty="0">
                <a:solidFill>
                  <a:srgbClr val="FF0000"/>
                </a:solidFill>
                <a:latin typeface="Book Antiqua" pitchFamily="18" charset="0"/>
              </a:rPr>
              <a:t> </a:t>
            </a:r>
            <a:r>
              <a:rPr lang="en-US" sz="3600" b="1" dirty="0" err="1">
                <a:solidFill>
                  <a:srgbClr val="FF0000"/>
                </a:solidFill>
                <a:latin typeface="Book Antiqua" pitchFamily="18" charset="0"/>
              </a:rPr>
              <a:t>Ekonomi</a:t>
            </a:r>
            <a:r>
              <a:rPr lang="en-US" sz="3600" b="1" dirty="0">
                <a:solidFill>
                  <a:srgbClr val="FF0000"/>
                </a:solidFill>
                <a:latin typeface="Book Antiqua" pitchFamily="18" charset="0"/>
              </a:rPr>
              <a:t> </a:t>
            </a:r>
            <a:r>
              <a:rPr lang="en-US" sz="3600" b="1" dirty="0" err="1">
                <a:solidFill>
                  <a:srgbClr val="FF0000"/>
                </a:solidFill>
                <a:latin typeface="Book Antiqua" pitchFamily="18" charset="0"/>
              </a:rPr>
              <a:t>Makro</a:t>
            </a:r>
            <a:endParaRPr lang="en-US" sz="3600" b="1" dirty="0">
              <a:solidFill>
                <a:srgbClr val="FF0000"/>
              </a:solidFill>
              <a:latin typeface="Book Antiqua" pitchFamily="18" charset="0"/>
            </a:endParaRPr>
          </a:p>
        </p:txBody>
      </p:sp>
      <p:sp>
        <p:nvSpPr>
          <p:cNvPr id="4" name="Text Box 130"/>
          <p:cNvSpPr txBox="1">
            <a:spLocks noChangeArrowheads="1"/>
          </p:cNvSpPr>
          <p:nvPr/>
        </p:nvSpPr>
        <p:spPr bwMode="auto">
          <a:xfrm>
            <a:off x="251520" y="1904633"/>
            <a:ext cx="8640960" cy="3108543"/>
          </a:xfrm>
          <a:prstGeom prst="rect">
            <a:avLst/>
          </a:prstGeom>
          <a:noFill/>
          <a:ln w="9525">
            <a:noFill/>
            <a:miter lim="800000"/>
            <a:headEnd/>
            <a:tailEnd/>
          </a:ln>
          <a:effectLst/>
        </p:spPr>
        <p:txBody>
          <a:bodyPr wrap="square">
            <a:spAutoFit/>
          </a:bodyPr>
          <a:lstStyle/>
          <a:p>
            <a:pPr marL="342900" indent="-342900" fontAlgn="auto">
              <a:spcBef>
                <a:spcPts val="0"/>
              </a:spcBef>
              <a:spcAft>
                <a:spcPts val="0"/>
              </a:spcAft>
              <a:buClr>
                <a:srgbClr val="FF0000"/>
              </a:buClr>
              <a:buFontTx/>
              <a:buAutoNum type="arabicPeriod"/>
              <a:defRPr/>
            </a:pP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Pertumbuhan</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Produk</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Domestik</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Bruto</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(PDB)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dan</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Pertumbuhan</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Produk</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Nasional</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Bruto</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(PNB)</a:t>
            </a:r>
          </a:p>
          <a:p>
            <a:pPr marL="342900" indent="-342900" fontAlgn="auto">
              <a:spcBef>
                <a:spcPts val="0"/>
              </a:spcBef>
              <a:spcAft>
                <a:spcPts val="0"/>
              </a:spcAft>
              <a:buClr>
                <a:srgbClr val="FF0000"/>
              </a:buClr>
              <a:buFontTx/>
              <a:buAutoNum type="arabicPeriod"/>
              <a:defRPr/>
            </a:pP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Tingkat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Inflasi</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dan</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Suku</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Bunga</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p>
          <a:p>
            <a:pPr marL="342900" indent="-342900" fontAlgn="auto">
              <a:spcBef>
                <a:spcPts val="0"/>
              </a:spcBef>
              <a:spcAft>
                <a:spcPts val="0"/>
              </a:spcAft>
              <a:buClr>
                <a:srgbClr val="FF0000"/>
              </a:buClr>
              <a:buFontTx/>
              <a:buAutoNum type="arabicPeriod"/>
              <a:defRPr/>
            </a:pP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Kesempatan</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kerja</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smtClean="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penuh</a:t>
            </a:r>
            <a:r>
              <a:rPr lang="id-ID" sz="2800" b="1" dirty="0" smtClean="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(full employement)</a:t>
            </a:r>
            <a:endPar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endParaRPr>
          </a:p>
          <a:p>
            <a:pPr marL="342900" indent="-342900" fontAlgn="auto">
              <a:spcBef>
                <a:spcPts val="0"/>
              </a:spcBef>
              <a:spcAft>
                <a:spcPts val="0"/>
              </a:spcAft>
              <a:buClr>
                <a:srgbClr val="FF0000"/>
              </a:buClr>
              <a:buFontTx/>
              <a:buAutoNum type="arabicPeriod"/>
              <a:defRPr/>
            </a:pP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Nilai</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a:t>
            </a:r>
            <a:r>
              <a:rPr lang="en-US" sz="2800" b="1" dirty="0" err="1">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Tukar</a:t>
            </a:r>
            <a:r>
              <a:rPr lang="en-US" sz="2800" b="1" dirty="0">
                <a:solidFill>
                  <a:schemeClr val="accent3">
                    <a:lumMod val="20000"/>
                    <a:lumOff val="80000"/>
                  </a:schemeClr>
                </a:solidFill>
                <a:effectLst>
                  <a:outerShdw blurRad="38100" dist="38100" dir="2700000" algn="tl">
                    <a:srgbClr val="000000"/>
                  </a:outerShdw>
                </a:effectLst>
                <a:latin typeface="Arial" pitchFamily="34" charset="0"/>
                <a:cs typeface="Arial" pitchFamily="34" charset="0"/>
              </a:rPr>
              <a:t> Rupia</a:t>
            </a:r>
            <a:r>
              <a:rPr lang="en-US" sz="2800" b="1" dirty="0">
                <a:solidFill>
                  <a:schemeClr val="accent3">
                    <a:lumMod val="20000"/>
                    <a:lumOff val="80000"/>
                  </a:schemeClr>
                </a:solidFill>
                <a:effectLst>
                  <a:outerShdw blurRad="38100" dist="38100" dir="2700000" algn="tl">
                    <a:srgbClr val="000000"/>
                  </a:outerShdw>
                </a:effectLst>
                <a:latin typeface="Times New Roman" pitchFamily="18" charset="0"/>
              </a:rPr>
              <a:t>h</a:t>
            </a:r>
          </a:p>
          <a:p>
            <a:pPr marL="342900" indent="-342900" fontAlgn="auto">
              <a:spcBef>
                <a:spcPts val="0"/>
              </a:spcBef>
              <a:spcAft>
                <a:spcPts val="0"/>
              </a:spcAft>
              <a:buClr>
                <a:srgbClr val="25772D"/>
              </a:buClr>
              <a:defRPr/>
            </a:pPr>
            <a:endParaRPr lang="en-US" sz="2800" b="1" dirty="0">
              <a:solidFill>
                <a:srgbClr val="25772D"/>
              </a:solidFill>
              <a:effectLst>
                <a:outerShdw blurRad="38100" dist="38100" dir="2700000" algn="tl">
                  <a:srgbClr val="000000"/>
                </a:outerShdw>
              </a:effectLst>
              <a:latin typeface="Times New Roman" pitchFamily="18" charset="0"/>
            </a:endParaRPr>
          </a:p>
          <a:p>
            <a:pPr marL="342900" indent="-342900" fontAlgn="auto">
              <a:spcBef>
                <a:spcPts val="0"/>
              </a:spcBef>
              <a:spcAft>
                <a:spcPts val="0"/>
              </a:spcAft>
              <a:buClr>
                <a:srgbClr val="25772D"/>
              </a:buClr>
              <a:buFontTx/>
              <a:buAutoNum type="arabicPeriod"/>
              <a:defRPr/>
            </a:pPr>
            <a:endParaRPr lang="en-US" sz="2800" b="1" dirty="0">
              <a:solidFill>
                <a:srgbClr val="25772D"/>
              </a:solidFill>
              <a:effectLst>
                <a:outerShdw blurRad="38100" dist="38100" dir="2700000" algn="tl">
                  <a:srgbClr val="000000"/>
                </a:outerShdw>
              </a:effectLst>
              <a:latin typeface="Times New Roman" pitchFamily="18" charset="0"/>
            </a:endParaRPr>
          </a:p>
        </p:txBody>
      </p:sp>
      <p:sp>
        <p:nvSpPr>
          <p:cNvPr id="6"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7" name="Rectangle 10"/>
          <p:cNvSpPr>
            <a:spLocks noGrp="1"/>
          </p:cNvSpPr>
          <p:nvPr>
            <p:ph type="sldNum" sz="quarter" idx="12"/>
          </p:nvPr>
        </p:nvSpPr>
        <p:spPr>
          <a:xfrm>
            <a:off x="6553200" y="6248400"/>
            <a:ext cx="1905000" cy="457200"/>
          </a:xfrm>
          <a:ln/>
        </p:spPr>
        <p:txBody>
          <a:bodyPr/>
          <a:lstStyle/>
          <a:p>
            <a:fld id="{4C263B17-F119-4265-AE5A-7C418117151F}" type="slidenum">
              <a:rPr lang="en-US"/>
              <a:pPr/>
              <a:t>5</a:t>
            </a:fld>
            <a:endParaRPr lang="en-US"/>
          </a:p>
        </p:txBody>
      </p:sp>
    </p:spTree>
    <p:extLst>
      <p:ext uri="{BB962C8B-B14F-4D97-AF65-F5344CB8AC3E}">
        <p14:creationId xmlns:p14="http://schemas.microsoft.com/office/powerpoint/2010/main" val="1997451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otDefined 2"/>
          <p:cNvSpPr>
            <a:spLocks noGrp="1" noChangeArrowheads="1"/>
          </p:cNvSpPr>
          <p:nvPr>
            <p:ph type="title"/>
          </p:nvPr>
        </p:nvSpPr>
        <p:spPr bwMode="auto">
          <a:xfrm>
            <a:off x="685800" y="301625"/>
            <a:ext cx="7772400" cy="125516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b="1" i="1" dirty="0" err="1" smtClean="0">
                <a:solidFill>
                  <a:srgbClr val="FF0066"/>
                </a:solidFill>
                <a:latin typeface="Arial Narrow" pitchFamily="34" charset="0"/>
              </a:rPr>
              <a:t>Tujuan</a:t>
            </a:r>
            <a:r>
              <a:rPr b="1" i="1" dirty="0" smtClean="0">
                <a:solidFill>
                  <a:srgbClr val="FF0066"/>
                </a:solidFill>
                <a:latin typeface="Arial Narrow" pitchFamily="34" charset="0"/>
              </a:rPr>
              <a:t> </a:t>
            </a:r>
            <a:r>
              <a:rPr b="1" i="1" dirty="0" err="1" smtClean="0">
                <a:solidFill>
                  <a:srgbClr val="FF0066"/>
                </a:solidFill>
                <a:latin typeface="Arial Narrow" pitchFamily="34" charset="0"/>
              </a:rPr>
              <a:t>Ekonomi</a:t>
            </a:r>
            <a:r>
              <a:rPr b="1" i="1" dirty="0" smtClean="0">
                <a:solidFill>
                  <a:srgbClr val="FF0066"/>
                </a:solidFill>
                <a:latin typeface="Arial Narrow" pitchFamily="34" charset="0"/>
              </a:rPr>
              <a:t> </a:t>
            </a:r>
            <a:r>
              <a:rPr b="1" i="1" dirty="0" err="1" smtClean="0">
                <a:solidFill>
                  <a:srgbClr val="FF0066"/>
                </a:solidFill>
                <a:latin typeface="Arial Narrow" pitchFamily="34" charset="0"/>
              </a:rPr>
              <a:t>Makro</a:t>
            </a:r>
            <a:endParaRPr b="1" i="1" dirty="0" smtClean="0">
              <a:solidFill>
                <a:srgbClr val="FF0066"/>
              </a:solidFill>
              <a:latin typeface="Arial Narrow" pitchFamily="34" charset="0"/>
            </a:endParaRPr>
          </a:p>
        </p:txBody>
      </p:sp>
      <p:sp>
        <p:nvSpPr>
          <p:cNvPr id="7171" name="NotDefined 3"/>
          <p:cNvSpPr>
            <a:spLocks noGrp="1" noChangeArrowheads="1"/>
          </p:cNvSpPr>
          <p:nvPr>
            <p:ph idx="1"/>
          </p:nvPr>
        </p:nvSpPr>
        <p:spPr bwMode="auto">
          <a:xfrm>
            <a:off x="685800" y="1916832"/>
            <a:ext cx="7772400"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buClr>
                <a:srgbClr val="990000"/>
              </a:buClr>
            </a:pPr>
            <a:r>
              <a:rPr lang="id-ID" dirty="0">
                <a:solidFill>
                  <a:srgbClr val="FFFFFF"/>
                </a:solidFill>
                <a:latin typeface="Arial" charset="0"/>
              </a:rPr>
              <a:t>Pertumbuhan pendapatan nasional </a:t>
            </a:r>
            <a:r>
              <a:rPr lang="id-ID" dirty="0" smtClean="0">
                <a:solidFill>
                  <a:srgbClr val="FFFFFF"/>
                </a:solidFill>
                <a:latin typeface="Arial" charset="0"/>
              </a:rPr>
              <a:t>(diukur dengan GNP dan GDP)</a:t>
            </a:r>
          </a:p>
          <a:p>
            <a:pPr>
              <a:buClr>
                <a:srgbClr val="990000"/>
              </a:buClr>
            </a:pPr>
            <a:r>
              <a:rPr dirty="0" err="1" smtClean="0">
                <a:solidFill>
                  <a:srgbClr val="FFFFFF"/>
                </a:solidFill>
                <a:latin typeface="Arial" charset="0"/>
              </a:rPr>
              <a:t>Perkembangan</a:t>
            </a:r>
            <a:r>
              <a:rPr dirty="0" smtClean="0">
                <a:solidFill>
                  <a:srgbClr val="FFFFFF"/>
                </a:solidFill>
                <a:latin typeface="Arial" charset="0"/>
              </a:rPr>
              <a:t> </a:t>
            </a:r>
            <a:r>
              <a:rPr dirty="0" err="1" smtClean="0">
                <a:solidFill>
                  <a:srgbClr val="FFFFFF"/>
                </a:solidFill>
                <a:latin typeface="Arial" charset="0"/>
              </a:rPr>
              <a:t>ekonomi</a:t>
            </a:r>
            <a:endParaRPr dirty="0" smtClean="0">
              <a:solidFill>
                <a:srgbClr val="FFFFFF"/>
              </a:solidFill>
              <a:latin typeface="Arial" charset="0"/>
            </a:endParaRPr>
          </a:p>
          <a:p>
            <a:pPr>
              <a:buClr>
                <a:srgbClr val="990000"/>
              </a:buClr>
            </a:pPr>
            <a:r>
              <a:rPr dirty="0" err="1" smtClean="0">
                <a:solidFill>
                  <a:srgbClr val="FFFFFF"/>
                </a:solidFill>
                <a:latin typeface="Arial" charset="0"/>
              </a:rPr>
              <a:t>Stabilitas</a:t>
            </a:r>
            <a:r>
              <a:rPr dirty="0" smtClean="0">
                <a:solidFill>
                  <a:srgbClr val="FFFFFF"/>
                </a:solidFill>
                <a:latin typeface="Arial" charset="0"/>
              </a:rPr>
              <a:t> </a:t>
            </a:r>
            <a:r>
              <a:rPr dirty="0" err="1" smtClean="0">
                <a:solidFill>
                  <a:srgbClr val="FFFFFF"/>
                </a:solidFill>
                <a:latin typeface="Arial" charset="0"/>
              </a:rPr>
              <a:t>ekonomi</a:t>
            </a:r>
            <a:endParaRPr dirty="0" smtClean="0">
              <a:solidFill>
                <a:srgbClr val="FFFFFF"/>
              </a:solidFill>
              <a:latin typeface="Arial" charset="0"/>
            </a:endParaRPr>
          </a:p>
          <a:p>
            <a:pPr>
              <a:buClr>
                <a:srgbClr val="990000"/>
              </a:buClr>
            </a:pPr>
            <a:r>
              <a:rPr dirty="0" err="1" smtClean="0">
                <a:solidFill>
                  <a:srgbClr val="FFFFFF"/>
                </a:solidFill>
                <a:latin typeface="Arial" charset="0"/>
              </a:rPr>
              <a:t>Kesempatan</a:t>
            </a:r>
            <a:r>
              <a:rPr dirty="0" smtClean="0">
                <a:solidFill>
                  <a:srgbClr val="FFFFFF"/>
                </a:solidFill>
                <a:latin typeface="Arial" charset="0"/>
              </a:rPr>
              <a:t> </a:t>
            </a:r>
            <a:r>
              <a:rPr dirty="0" err="1" smtClean="0">
                <a:solidFill>
                  <a:srgbClr val="FFFFFF"/>
                </a:solidFill>
                <a:latin typeface="Arial" charset="0"/>
              </a:rPr>
              <a:t>kerja</a:t>
            </a:r>
            <a:r>
              <a:rPr dirty="0" smtClean="0">
                <a:solidFill>
                  <a:srgbClr val="FFFFFF"/>
                </a:solidFill>
                <a:latin typeface="Arial" charset="0"/>
              </a:rPr>
              <a:t> </a:t>
            </a:r>
            <a:r>
              <a:rPr dirty="0" err="1" smtClean="0">
                <a:solidFill>
                  <a:srgbClr val="FFFFFF"/>
                </a:solidFill>
                <a:latin typeface="Arial" charset="0"/>
              </a:rPr>
              <a:t>dan</a:t>
            </a:r>
            <a:r>
              <a:rPr dirty="0" smtClean="0">
                <a:solidFill>
                  <a:srgbClr val="FFFFFF"/>
                </a:solidFill>
                <a:latin typeface="Arial" charset="0"/>
              </a:rPr>
              <a:t> </a:t>
            </a:r>
            <a:r>
              <a:rPr dirty="0" err="1" smtClean="0">
                <a:solidFill>
                  <a:srgbClr val="FFFFFF"/>
                </a:solidFill>
                <a:latin typeface="Arial" charset="0"/>
              </a:rPr>
              <a:t>Pengangguran</a:t>
            </a:r>
            <a:endParaRPr dirty="0" smtClean="0">
              <a:solidFill>
                <a:srgbClr val="FFFFFF"/>
              </a:solidFill>
              <a:latin typeface="Arial" charset="0"/>
            </a:endParaRPr>
          </a:p>
          <a:p>
            <a:pPr>
              <a:buClr>
                <a:srgbClr val="990000"/>
              </a:buClr>
            </a:pPr>
            <a:r>
              <a:rPr dirty="0" err="1" smtClean="0">
                <a:solidFill>
                  <a:srgbClr val="FFFFFF"/>
                </a:solidFill>
                <a:latin typeface="Arial" charset="0"/>
              </a:rPr>
              <a:t>Keseimbangan</a:t>
            </a:r>
            <a:r>
              <a:rPr dirty="0" smtClean="0">
                <a:solidFill>
                  <a:srgbClr val="FFFFFF"/>
                </a:solidFill>
                <a:latin typeface="Arial" charset="0"/>
              </a:rPr>
              <a:t> </a:t>
            </a:r>
            <a:r>
              <a:rPr dirty="0" err="1" smtClean="0">
                <a:solidFill>
                  <a:srgbClr val="FFFFFF"/>
                </a:solidFill>
                <a:latin typeface="Arial" charset="0"/>
              </a:rPr>
              <a:t>neraca</a:t>
            </a:r>
            <a:r>
              <a:rPr dirty="0" smtClean="0">
                <a:solidFill>
                  <a:srgbClr val="FFFFFF"/>
                </a:solidFill>
                <a:latin typeface="Arial" charset="0"/>
              </a:rPr>
              <a:t> </a:t>
            </a:r>
            <a:r>
              <a:rPr dirty="0" err="1" smtClean="0">
                <a:solidFill>
                  <a:srgbClr val="FFFFFF"/>
                </a:solidFill>
                <a:latin typeface="Arial" charset="0"/>
              </a:rPr>
              <a:t>pembayaran</a:t>
            </a:r>
            <a:endParaRPr dirty="0" smtClean="0">
              <a:solidFill>
                <a:srgbClr val="FFFFFF"/>
              </a:solidFill>
              <a:latin typeface="Arial" charset="0"/>
            </a:endParaRPr>
          </a:p>
          <a:p>
            <a:pPr>
              <a:buClr>
                <a:srgbClr val="990000"/>
              </a:buClr>
            </a:pPr>
            <a:r>
              <a:rPr dirty="0" err="1" smtClean="0">
                <a:solidFill>
                  <a:srgbClr val="FFFFFF"/>
                </a:solidFill>
                <a:latin typeface="Arial" charset="0"/>
              </a:rPr>
              <a:t>Pemerataan</a:t>
            </a:r>
            <a:r>
              <a:rPr dirty="0" smtClean="0">
                <a:solidFill>
                  <a:srgbClr val="FFFFFF"/>
                </a:solidFill>
                <a:latin typeface="Arial" charset="0"/>
              </a:rPr>
              <a:t> </a:t>
            </a:r>
            <a:r>
              <a:rPr dirty="0" err="1" smtClean="0">
                <a:solidFill>
                  <a:srgbClr val="FFFFFF"/>
                </a:solidFill>
                <a:latin typeface="Arial" charset="0"/>
              </a:rPr>
              <a:t>pendapatan</a:t>
            </a:r>
            <a:endParaRPr dirty="0" smtClean="0">
              <a:solidFill>
                <a:srgbClr val="FFFFFF"/>
              </a:solidFill>
              <a:latin typeface="Arial" charset="0"/>
            </a:endParaRPr>
          </a:p>
        </p:txBody>
      </p:sp>
      <p:sp>
        <p:nvSpPr>
          <p:cNvPr id="5" name="Rectangle 10"/>
          <p:cNvSpPr>
            <a:spLocks noGrp="1"/>
          </p:cNvSpPr>
          <p:nvPr>
            <p:ph type="sldNum" sz="quarter" idx="12"/>
          </p:nvPr>
        </p:nvSpPr>
        <p:spPr>
          <a:ln/>
        </p:spPr>
        <p:txBody>
          <a:bodyPr/>
          <a:lstStyle/>
          <a:p>
            <a:fld id="{49B7FB79-23A6-4D85-9083-0618C085AB91}" type="slidenum">
              <a:rPr lang="en-US"/>
              <a:pPr/>
              <a:t>6</a:t>
            </a:fld>
            <a:endParaRPr lang="en-US"/>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2344980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otDefined 2"/>
          <p:cNvSpPr>
            <a:spLocks noGrp="1" noChangeArrowheads="1"/>
          </p:cNvSpPr>
          <p:nvPr>
            <p:ph type="title"/>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compatLnSpc="1">
            <a:prstTxWarp prst="textNoShape">
              <a:avLst/>
            </a:prstTxWarp>
          </a:bodyPr>
          <a:lstStyle/>
          <a:p>
            <a:pPr>
              <a:buSzPct val="100000"/>
            </a:pPr>
            <a:r>
              <a:rPr b="1" i="1" dirty="0" err="1" smtClean="0">
                <a:solidFill>
                  <a:srgbClr val="FF0066"/>
                </a:solidFill>
                <a:latin typeface="Arial Narrow" pitchFamily="34" charset="0"/>
              </a:rPr>
              <a:t>Kebijakan</a:t>
            </a:r>
            <a:r>
              <a:rPr b="1" i="1" dirty="0" smtClean="0">
                <a:solidFill>
                  <a:srgbClr val="FF0066"/>
                </a:solidFill>
                <a:latin typeface="Arial Narrow" pitchFamily="34" charset="0"/>
              </a:rPr>
              <a:t> </a:t>
            </a:r>
            <a:r>
              <a:rPr b="1" i="1" dirty="0" err="1" smtClean="0">
                <a:solidFill>
                  <a:srgbClr val="FF0066"/>
                </a:solidFill>
                <a:latin typeface="Arial Narrow" pitchFamily="34" charset="0"/>
              </a:rPr>
              <a:t>Ekonomi</a:t>
            </a:r>
            <a:r>
              <a:rPr b="1" i="1" dirty="0" smtClean="0">
                <a:solidFill>
                  <a:srgbClr val="FF0066"/>
                </a:solidFill>
                <a:latin typeface="Arial Narrow" pitchFamily="34" charset="0"/>
              </a:rPr>
              <a:t> </a:t>
            </a:r>
            <a:r>
              <a:rPr b="1" i="1" dirty="0" err="1" smtClean="0">
                <a:solidFill>
                  <a:srgbClr val="FF0066"/>
                </a:solidFill>
                <a:latin typeface="Arial Narrow" pitchFamily="34" charset="0"/>
              </a:rPr>
              <a:t>Makro</a:t>
            </a:r>
            <a:endParaRPr b="1" i="1" dirty="0" smtClean="0">
              <a:solidFill>
                <a:srgbClr val="FF0066"/>
              </a:solidFill>
              <a:latin typeface="Arial Narrow" pitchFamily="34" charset="0"/>
            </a:endParaRPr>
          </a:p>
        </p:txBody>
      </p:sp>
      <p:sp>
        <p:nvSpPr>
          <p:cNvPr id="8195" name="NotDefined 3"/>
          <p:cNvSpPr>
            <a:spLocks noGrp="1" noChangeArrowheads="1"/>
          </p:cNvSpPr>
          <p:nvPr>
            <p:ph idx="1"/>
          </p:nvPr>
        </p:nvSpPr>
        <p:spPr bwMode="auto">
          <a:xfrm>
            <a:off x="539552" y="1772816"/>
            <a:ext cx="8350696" cy="4323184"/>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vert="horz" wrap="square" lIns="91440" tIns="45720" rIns="91440" bIns="45720" numCol="1" anchor="t" anchorCtr="0" compatLnSpc="1">
            <a:prstTxWarp prst="textNoShape">
              <a:avLst/>
            </a:prstTxWarp>
          </a:bodyPr>
          <a:lstStyle/>
          <a:p>
            <a:pPr>
              <a:lnSpc>
                <a:spcPct val="80000"/>
              </a:lnSpc>
              <a:spcAft>
                <a:spcPts val="600"/>
              </a:spcAft>
              <a:buClr>
                <a:srgbClr val="990000"/>
              </a:buClr>
              <a:buFont typeface="Wingdings" pitchFamily="2" charset="2"/>
              <a:buNone/>
            </a:pPr>
            <a:r>
              <a:rPr sz="2700" dirty="0" smtClean="0">
                <a:solidFill>
                  <a:srgbClr val="FFFFFF"/>
                </a:solidFill>
                <a:latin typeface="Arial" charset="0"/>
              </a:rPr>
              <a:t>    </a:t>
            </a:r>
            <a:r>
              <a:rPr sz="2700" dirty="0" err="1" smtClean="0">
                <a:solidFill>
                  <a:srgbClr val="FFFFFF"/>
                </a:solidFill>
                <a:latin typeface="Arial" charset="0"/>
              </a:rPr>
              <a:t>Merupakan</a:t>
            </a:r>
            <a:r>
              <a:rPr sz="2700" dirty="0" smtClean="0">
                <a:solidFill>
                  <a:srgbClr val="FFFFFF"/>
                </a:solidFill>
                <a:latin typeface="Arial" charset="0"/>
              </a:rPr>
              <a:t> </a:t>
            </a:r>
            <a:r>
              <a:rPr sz="2700" dirty="0" err="1" smtClean="0">
                <a:solidFill>
                  <a:srgbClr val="FFFFFF"/>
                </a:solidFill>
                <a:latin typeface="Arial" charset="0"/>
              </a:rPr>
              <a:t>tindakan</a:t>
            </a:r>
            <a:r>
              <a:rPr sz="2700" dirty="0" smtClean="0">
                <a:solidFill>
                  <a:srgbClr val="FFFFFF"/>
                </a:solidFill>
                <a:latin typeface="Arial" charset="0"/>
              </a:rPr>
              <a:t> </a:t>
            </a:r>
            <a:r>
              <a:rPr sz="2700" dirty="0" err="1" smtClean="0">
                <a:solidFill>
                  <a:srgbClr val="FFFFFF"/>
                </a:solidFill>
                <a:latin typeface="Arial" charset="0"/>
              </a:rPr>
              <a:t>pemerintah</a:t>
            </a:r>
            <a:r>
              <a:rPr sz="2700" dirty="0" smtClean="0">
                <a:solidFill>
                  <a:srgbClr val="FFFFFF"/>
                </a:solidFill>
                <a:latin typeface="Arial" charset="0"/>
              </a:rPr>
              <a:t> </a:t>
            </a:r>
            <a:r>
              <a:rPr sz="2700" dirty="0" err="1" smtClean="0">
                <a:solidFill>
                  <a:srgbClr val="FFFFFF"/>
                </a:solidFill>
                <a:latin typeface="Arial" charset="0"/>
              </a:rPr>
              <a:t>untuk</a:t>
            </a:r>
            <a:r>
              <a:rPr sz="2700" dirty="0" smtClean="0">
                <a:solidFill>
                  <a:srgbClr val="FFFFFF"/>
                </a:solidFill>
                <a:latin typeface="Arial" charset="0"/>
              </a:rPr>
              <a:t> </a:t>
            </a:r>
            <a:r>
              <a:rPr sz="2700" dirty="0" err="1" smtClean="0">
                <a:solidFill>
                  <a:srgbClr val="FFFFFF"/>
                </a:solidFill>
                <a:latin typeface="Arial" charset="0"/>
              </a:rPr>
              <a:t>mempengaruhi</a:t>
            </a:r>
            <a:r>
              <a:rPr sz="2700" dirty="0" smtClean="0">
                <a:solidFill>
                  <a:srgbClr val="FFFFFF"/>
                </a:solidFill>
                <a:latin typeface="Arial" charset="0"/>
              </a:rPr>
              <a:t> </a:t>
            </a:r>
            <a:r>
              <a:rPr sz="2700" dirty="0" err="1" smtClean="0">
                <a:solidFill>
                  <a:srgbClr val="FFFFFF"/>
                </a:solidFill>
                <a:latin typeface="Arial" charset="0"/>
              </a:rPr>
              <a:t>jalannya</a:t>
            </a:r>
            <a:r>
              <a:rPr sz="2700" dirty="0" smtClean="0">
                <a:solidFill>
                  <a:srgbClr val="FFFFFF"/>
                </a:solidFill>
                <a:latin typeface="Arial" charset="0"/>
              </a:rPr>
              <a:t> </a:t>
            </a:r>
            <a:r>
              <a:rPr sz="2700" dirty="0" err="1" smtClean="0">
                <a:solidFill>
                  <a:srgbClr val="FFFFFF"/>
                </a:solidFill>
                <a:latin typeface="Arial" charset="0"/>
              </a:rPr>
              <a:t>perekonomian</a:t>
            </a:r>
            <a:r>
              <a:rPr sz="2700" dirty="0" smtClean="0">
                <a:solidFill>
                  <a:srgbClr val="FFFFFF"/>
                </a:solidFill>
                <a:latin typeface="Arial" charset="0"/>
              </a:rPr>
              <a:t> </a:t>
            </a:r>
            <a:r>
              <a:rPr sz="2700" dirty="0" err="1" smtClean="0">
                <a:solidFill>
                  <a:srgbClr val="FFFFFF"/>
                </a:solidFill>
                <a:latin typeface="Arial" charset="0"/>
              </a:rPr>
              <a:t>untuk</a:t>
            </a:r>
            <a:r>
              <a:rPr sz="2700" dirty="0" smtClean="0">
                <a:solidFill>
                  <a:srgbClr val="FFFFFF"/>
                </a:solidFill>
                <a:latin typeface="Arial" charset="0"/>
              </a:rPr>
              <a:t> </a:t>
            </a:r>
            <a:r>
              <a:rPr sz="2700" dirty="0" err="1" smtClean="0">
                <a:solidFill>
                  <a:srgbClr val="FFFFFF"/>
                </a:solidFill>
                <a:latin typeface="Arial" charset="0"/>
              </a:rPr>
              <a:t>mencapai</a:t>
            </a:r>
            <a:r>
              <a:rPr sz="2700" dirty="0" smtClean="0">
                <a:solidFill>
                  <a:srgbClr val="FFFFFF"/>
                </a:solidFill>
                <a:latin typeface="Arial" charset="0"/>
              </a:rPr>
              <a:t> </a:t>
            </a:r>
            <a:r>
              <a:rPr sz="2700" dirty="0" err="1" smtClean="0">
                <a:solidFill>
                  <a:srgbClr val="FFFFFF"/>
                </a:solidFill>
                <a:latin typeface="Arial" charset="0"/>
              </a:rPr>
              <a:t>tujuan</a:t>
            </a:r>
            <a:r>
              <a:rPr sz="2700" dirty="0" smtClean="0">
                <a:solidFill>
                  <a:srgbClr val="FFFFFF"/>
                </a:solidFill>
                <a:latin typeface="Arial" charset="0"/>
              </a:rPr>
              <a:t> yang </a:t>
            </a:r>
            <a:r>
              <a:rPr sz="2700" dirty="0" err="1" smtClean="0">
                <a:solidFill>
                  <a:srgbClr val="FFFFFF"/>
                </a:solidFill>
                <a:latin typeface="Arial" charset="0"/>
              </a:rPr>
              <a:t>telah</a:t>
            </a:r>
            <a:r>
              <a:rPr sz="2700" dirty="0" smtClean="0">
                <a:solidFill>
                  <a:srgbClr val="FFFFFF"/>
                </a:solidFill>
                <a:latin typeface="Arial" charset="0"/>
              </a:rPr>
              <a:t> </a:t>
            </a:r>
            <a:r>
              <a:rPr sz="2700" dirty="0" err="1" smtClean="0">
                <a:solidFill>
                  <a:srgbClr val="FFFFFF"/>
                </a:solidFill>
                <a:latin typeface="Arial" charset="0"/>
              </a:rPr>
              <a:t>ditetapkan</a:t>
            </a:r>
            <a:r>
              <a:rPr sz="2700" dirty="0" smtClean="0">
                <a:solidFill>
                  <a:srgbClr val="FFFFFF"/>
                </a:solidFill>
                <a:latin typeface="Arial" charset="0"/>
              </a:rPr>
              <a:t>, </a:t>
            </a:r>
            <a:r>
              <a:rPr sz="2700" dirty="0" err="1" smtClean="0">
                <a:solidFill>
                  <a:srgbClr val="FFFFFF"/>
                </a:solidFill>
                <a:latin typeface="Arial" charset="0"/>
              </a:rPr>
              <a:t>a.l</a:t>
            </a:r>
            <a:r>
              <a:rPr sz="2700" dirty="0" smtClean="0">
                <a:solidFill>
                  <a:srgbClr val="FFFFFF"/>
                </a:solidFill>
                <a:latin typeface="Arial" charset="0"/>
              </a:rPr>
              <a:t>. </a:t>
            </a:r>
            <a:r>
              <a:rPr sz="2700" dirty="0" err="1" smtClean="0">
                <a:solidFill>
                  <a:srgbClr val="FFFFFF"/>
                </a:solidFill>
                <a:latin typeface="Arial" charset="0"/>
              </a:rPr>
              <a:t>yaitu</a:t>
            </a:r>
            <a:r>
              <a:rPr sz="2700" dirty="0" smtClean="0">
                <a:solidFill>
                  <a:srgbClr val="FFFFFF"/>
                </a:solidFill>
                <a:latin typeface="Arial" charset="0"/>
              </a:rPr>
              <a:t> :</a:t>
            </a:r>
          </a:p>
          <a:p>
            <a:pPr>
              <a:lnSpc>
                <a:spcPct val="80000"/>
              </a:lnSpc>
              <a:spcAft>
                <a:spcPts val="600"/>
              </a:spcAft>
              <a:buClr>
                <a:srgbClr val="990000"/>
              </a:buClr>
            </a:pPr>
            <a:r>
              <a:rPr sz="2700" dirty="0" err="1" smtClean="0">
                <a:solidFill>
                  <a:srgbClr val="FFCC00"/>
                </a:solidFill>
                <a:latin typeface="Arial" charset="0"/>
              </a:rPr>
              <a:t>Kebijakan</a:t>
            </a:r>
            <a:r>
              <a:rPr sz="2700" dirty="0" smtClean="0">
                <a:solidFill>
                  <a:srgbClr val="FFCC00"/>
                </a:solidFill>
                <a:latin typeface="Arial" charset="0"/>
              </a:rPr>
              <a:t> </a:t>
            </a:r>
            <a:r>
              <a:rPr sz="2700" dirty="0" err="1" smtClean="0">
                <a:solidFill>
                  <a:srgbClr val="FFCC00"/>
                </a:solidFill>
                <a:latin typeface="Arial" charset="0"/>
              </a:rPr>
              <a:t>fiskal</a:t>
            </a:r>
            <a:r>
              <a:rPr sz="2700" dirty="0" smtClean="0">
                <a:solidFill>
                  <a:srgbClr val="FFFFFF"/>
                </a:solidFill>
                <a:latin typeface="Arial" charset="0"/>
              </a:rPr>
              <a:t> </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Pengeluaran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pemerintah</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dan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Perpajakan</a:t>
            </a:r>
            <a:endParaRPr sz="2700" dirty="0" smtClean="0">
              <a:solidFill>
                <a:srgbClr val="FFFFFF"/>
              </a:solidFill>
              <a:latin typeface="Arial" charset="0"/>
              <a:sym typeface="Wingdings" pitchFamily="2" charset="2"/>
            </a:endParaRPr>
          </a:p>
          <a:p>
            <a:pPr>
              <a:lnSpc>
                <a:spcPct val="80000"/>
              </a:lnSpc>
              <a:spcAft>
                <a:spcPts val="600"/>
              </a:spcAft>
              <a:buClr>
                <a:srgbClr val="990000"/>
              </a:buClr>
            </a:pPr>
            <a:r>
              <a:rPr sz="2700" dirty="0" err="1" smtClean="0">
                <a:solidFill>
                  <a:srgbClr val="FFCC00"/>
                </a:solidFill>
                <a:latin typeface="Arial" charset="0"/>
                <a:sym typeface="Wingdings" pitchFamily="2" charset="2"/>
              </a:rPr>
              <a:t>Kebijakan</a:t>
            </a:r>
            <a:r>
              <a:rPr sz="2700" dirty="0" smtClean="0">
                <a:solidFill>
                  <a:srgbClr val="FFCC00"/>
                </a:solidFill>
                <a:latin typeface="Arial" charset="0"/>
                <a:sym typeface="Wingdings" pitchFamily="2" charset="2"/>
              </a:rPr>
              <a:t> </a:t>
            </a:r>
            <a:r>
              <a:rPr sz="2700" dirty="0" err="1" smtClean="0">
                <a:solidFill>
                  <a:srgbClr val="FFCC00"/>
                </a:solidFill>
                <a:latin typeface="Arial" charset="0"/>
                <a:sym typeface="Wingdings" pitchFamily="2" charset="2"/>
              </a:rPr>
              <a:t>moneter</a:t>
            </a:r>
            <a:r>
              <a:rPr sz="2700" dirty="0" smtClean="0">
                <a:solidFill>
                  <a:srgbClr val="FFFFFF"/>
                </a:solidFill>
                <a:latin typeface="Arial" charset="0"/>
                <a:sym typeface="Wingdings" pitchFamily="2" charset="2"/>
              </a:rPr>
              <a:t>  </a:t>
            </a:r>
            <a:r>
              <a:rPr sz="2700" dirty="0" err="1" smtClean="0">
                <a:solidFill>
                  <a:srgbClr val="FFFFFF"/>
                </a:solidFill>
                <a:latin typeface="Arial" charset="0"/>
                <a:sym typeface="Wingdings" pitchFamily="2" charset="2"/>
              </a:rPr>
              <a:t>Pengendalian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uang</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beredar</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dan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tingkat</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suku</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bunga</a:t>
            </a:r>
            <a:endParaRPr sz="2700" dirty="0" smtClean="0">
              <a:solidFill>
                <a:srgbClr val="FFFFFF"/>
              </a:solidFill>
              <a:latin typeface="Arial" charset="0"/>
              <a:sym typeface="Wingdings" pitchFamily="2" charset="2"/>
            </a:endParaRPr>
          </a:p>
          <a:p>
            <a:pPr>
              <a:lnSpc>
                <a:spcPct val="80000"/>
              </a:lnSpc>
              <a:spcAft>
                <a:spcPts val="600"/>
              </a:spcAft>
              <a:buClr>
                <a:srgbClr val="990000"/>
              </a:buClr>
            </a:pPr>
            <a:r>
              <a:rPr sz="2700" dirty="0" err="1" smtClean="0">
                <a:solidFill>
                  <a:srgbClr val="FFCC00"/>
                </a:solidFill>
                <a:latin typeface="Arial" charset="0"/>
              </a:rPr>
              <a:t>Kebijakan</a:t>
            </a:r>
            <a:r>
              <a:rPr sz="2700" dirty="0" smtClean="0">
                <a:solidFill>
                  <a:srgbClr val="FFCC00"/>
                </a:solidFill>
                <a:latin typeface="Arial" charset="0"/>
              </a:rPr>
              <a:t> </a:t>
            </a:r>
            <a:r>
              <a:rPr sz="2700" dirty="0" err="1" smtClean="0">
                <a:solidFill>
                  <a:srgbClr val="FFCC00"/>
                </a:solidFill>
                <a:latin typeface="Arial" charset="0"/>
              </a:rPr>
              <a:t>pendapatan</a:t>
            </a:r>
            <a:r>
              <a:rPr sz="2700" dirty="0" smtClean="0">
                <a:solidFill>
                  <a:srgbClr val="FFFFFF"/>
                </a:solidFill>
                <a:latin typeface="Arial" charset="0"/>
              </a:rPr>
              <a:t> </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tingkat</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upah</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dan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harga</a:t>
            </a:r>
            <a:endParaRPr sz="2700" dirty="0" smtClean="0">
              <a:solidFill>
                <a:srgbClr val="FFFFFF"/>
              </a:solidFill>
              <a:latin typeface="Arial" charset="0"/>
              <a:sym typeface="Wingdings" pitchFamily="2" charset="2"/>
            </a:endParaRPr>
          </a:p>
          <a:p>
            <a:pPr>
              <a:lnSpc>
                <a:spcPct val="80000"/>
              </a:lnSpc>
              <a:buClr>
                <a:srgbClr val="990000"/>
              </a:buClr>
            </a:pPr>
            <a:r>
              <a:rPr sz="2700" dirty="0" err="1" smtClean="0">
                <a:solidFill>
                  <a:srgbClr val="FFCC00"/>
                </a:solidFill>
                <a:latin typeface="Arial" charset="0"/>
              </a:rPr>
              <a:t>Kebijakan</a:t>
            </a:r>
            <a:r>
              <a:rPr sz="2700" dirty="0" smtClean="0">
                <a:solidFill>
                  <a:srgbClr val="FFCC00"/>
                </a:solidFill>
                <a:latin typeface="Arial" charset="0"/>
              </a:rPr>
              <a:t> </a:t>
            </a:r>
            <a:r>
              <a:rPr sz="2700" dirty="0" err="1" smtClean="0">
                <a:solidFill>
                  <a:srgbClr val="FFCC00"/>
                </a:solidFill>
                <a:latin typeface="Arial" charset="0"/>
              </a:rPr>
              <a:t>neraca</a:t>
            </a:r>
            <a:r>
              <a:rPr sz="2700" dirty="0" smtClean="0">
                <a:solidFill>
                  <a:srgbClr val="FFCC00"/>
                </a:solidFill>
                <a:latin typeface="Arial" charset="0"/>
              </a:rPr>
              <a:t> </a:t>
            </a:r>
            <a:r>
              <a:rPr sz="2700" dirty="0" err="1" smtClean="0">
                <a:solidFill>
                  <a:srgbClr val="FFCC00"/>
                </a:solidFill>
                <a:latin typeface="Arial" charset="0"/>
              </a:rPr>
              <a:t>pembayaran</a:t>
            </a:r>
            <a:r>
              <a:rPr sz="2700" dirty="0" smtClean="0">
                <a:solidFill>
                  <a:srgbClr val="FFFFFF"/>
                </a:solidFill>
                <a:latin typeface="Arial" charset="0"/>
              </a:rPr>
              <a:t> </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meliputi</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ekspor</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impor</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dan</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nilai</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tukar</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valuta</a:t>
            </a:r>
            <a:r>
              <a:rPr sz="2700" dirty="0" smtClean="0">
                <a:solidFill>
                  <a:srgbClr val="FFFFFF"/>
                </a:solidFill>
                <a:latin typeface="Arial" charset="0"/>
                <a:sym typeface="Wingdings" pitchFamily="2" charset="2"/>
              </a:rPr>
              <a:t> </a:t>
            </a:r>
            <a:r>
              <a:rPr sz="2700" dirty="0" err="1" smtClean="0">
                <a:solidFill>
                  <a:srgbClr val="FFFFFF"/>
                </a:solidFill>
                <a:latin typeface="Arial" charset="0"/>
                <a:sym typeface="Wingdings" pitchFamily="2" charset="2"/>
              </a:rPr>
              <a:t>asing</a:t>
            </a:r>
            <a:endParaRPr sz="2700" dirty="0" smtClean="0">
              <a:solidFill>
                <a:srgbClr val="FFFFFF"/>
              </a:solidFill>
              <a:latin typeface="Arial" charset="0"/>
            </a:endParaRPr>
          </a:p>
        </p:txBody>
      </p:sp>
      <p:sp>
        <p:nvSpPr>
          <p:cNvPr id="5" name="Rectangle 10"/>
          <p:cNvSpPr>
            <a:spLocks noGrp="1"/>
          </p:cNvSpPr>
          <p:nvPr>
            <p:ph type="sldNum" sz="quarter" idx="12"/>
          </p:nvPr>
        </p:nvSpPr>
        <p:spPr>
          <a:ln/>
        </p:spPr>
        <p:txBody>
          <a:bodyPr/>
          <a:lstStyle/>
          <a:p>
            <a:fld id="{75220AEA-55E2-4C16-836A-CB5A78CC0770}" type="slidenum">
              <a:rPr lang="en-US"/>
              <a:pPr/>
              <a:t>7</a:t>
            </a:fld>
            <a:endParaRPr lang="en-US" dirty="0"/>
          </a:p>
        </p:txBody>
      </p:sp>
      <p:sp>
        <p:nvSpPr>
          <p:cNvPr id="7"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Tree>
    <p:extLst>
      <p:ext uri="{BB962C8B-B14F-4D97-AF65-F5344CB8AC3E}">
        <p14:creationId xmlns:p14="http://schemas.microsoft.com/office/powerpoint/2010/main" val="39688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435280" cy="725487"/>
          </a:xfrm>
          <a:solidFill>
            <a:schemeClr val="accent5"/>
          </a:solidFill>
        </p:spPr>
        <p:txBody>
          <a:bodyPr/>
          <a:lstStyle/>
          <a:p>
            <a:pPr algn="just"/>
            <a:r>
              <a:rPr lang="id-ID" sz="3200" b="1" dirty="0">
                <a:solidFill>
                  <a:srgbClr val="CC0000"/>
                </a:solidFill>
                <a:latin typeface="Arial Rounded MT Bold" pitchFamily="34" charset="0"/>
              </a:rPr>
              <a:t>Kebijakan </a:t>
            </a:r>
            <a:r>
              <a:rPr lang="id-ID" sz="3200" b="1" dirty="0" smtClean="0">
                <a:solidFill>
                  <a:srgbClr val="CC0000"/>
                </a:solidFill>
                <a:latin typeface="Arial Rounded MT Bold" pitchFamily="34" charset="0"/>
              </a:rPr>
              <a:t>Fiskal </a:t>
            </a:r>
            <a:r>
              <a:rPr lang="id-ID" sz="3200" b="1" dirty="0">
                <a:solidFill>
                  <a:srgbClr val="CC0000"/>
                </a:solidFill>
                <a:latin typeface="Arial Rounded MT Bold" pitchFamily="34" charset="0"/>
              </a:rPr>
              <a:t>&amp; Kebijakan </a:t>
            </a:r>
            <a:r>
              <a:rPr lang="id-ID" sz="3200" b="1" dirty="0" smtClean="0">
                <a:solidFill>
                  <a:srgbClr val="CC0000"/>
                </a:solidFill>
                <a:latin typeface="Arial Rounded MT Bold" pitchFamily="34" charset="0"/>
              </a:rPr>
              <a:t>Moneter</a:t>
            </a:r>
            <a:r>
              <a:rPr lang="id-ID" sz="3200" dirty="0" smtClean="0">
                <a:solidFill>
                  <a:srgbClr val="CC0000"/>
                </a:solidFill>
              </a:rPr>
              <a:t> </a:t>
            </a:r>
          </a:p>
        </p:txBody>
      </p:sp>
      <p:sp>
        <p:nvSpPr>
          <p:cNvPr id="3" name="Content Placeholder 2"/>
          <p:cNvSpPr>
            <a:spLocks noGrp="1"/>
          </p:cNvSpPr>
          <p:nvPr>
            <p:ph idx="1"/>
          </p:nvPr>
        </p:nvSpPr>
        <p:spPr>
          <a:xfrm>
            <a:off x="457200" y="1398736"/>
            <a:ext cx="8229600" cy="5054600"/>
          </a:xfrm>
        </p:spPr>
        <p:txBody>
          <a:bodyPr rtlCol="0">
            <a:normAutofit fontScale="92500" lnSpcReduction="10000"/>
          </a:bodyPr>
          <a:lstStyle/>
          <a:p>
            <a:pPr algn="just" fontAlgn="auto">
              <a:spcAft>
                <a:spcPts val="0"/>
              </a:spcAft>
              <a:buFont typeface="Arial" panose="020B0604020202020204" pitchFamily="34" charset="0"/>
              <a:buChar char="•"/>
              <a:defRPr/>
            </a:pPr>
            <a:r>
              <a:rPr lang="id-ID" sz="2500" dirty="0" smtClean="0"/>
              <a:t>Pemerintah mengatasi pengangguran dan inflasi  dibedakan dalam 2 bentuk yaitu :</a:t>
            </a:r>
          </a:p>
          <a:p>
            <a:pPr marL="514350" indent="-514350" algn="just" fontAlgn="auto">
              <a:spcAft>
                <a:spcPts val="0"/>
              </a:spcAft>
              <a:buFont typeface="+mj-lt"/>
              <a:buAutoNum type="arabicPeriod"/>
              <a:defRPr/>
            </a:pPr>
            <a:r>
              <a:rPr lang="id-ID" sz="2500" dirty="0" smtClean="0"/>
              <a:t>Kebijakan fiskal  adalah </a:t>
            </a:r>
            <a:r>
              <a:rPr lang="id-ID" sz="2500" dirty="0"/>
              <a:t>sebagai tindakan yang diambil oleh pemerintah dalam bidang anggaran belanja negara dengan maksud untuk mempengaruhi jalannya perekonomian. Anggaran belanja negara terdiri dari penerimaan atas pajak, pengeluaran pemerintah (goverment expenditure) dan transfer pemerintah (goverment transfer)</a:t>
            </a:r>
            <a:endParaRPr lang="id-ID" sz="2500" dirty="0" smtClean="0"/>
          </a:p>
          <a:p>
            <a:pPr marL="514350" indent="-514350" algn="just" fontAlgn="auto">
              <a:spcAft>
                <a:spcPts val="0"/>
              </a:spcAft>
              <a:buFont typeface="+mj-lt"/>
              <a:buAutoNum type="arabicPeriod"/>
              <a:defRPr/>
            </a:pPr>
            <a:r>
              <a:rPr lang="id-ID" sz="2500" dirty="0" smtClean="0"/>
              <a:t>Kebijakan moneter adalah langkah-langkah pemerintah dalam mempengaruhi </a:t>
            </a:r>
            <a:r>
              <a:rPr lang="id-ID" sz="2500" dirty="0"/>
              <a:t>penawaran </a:t>
            </a:r>
            <a:r>
              <a:rPr lang="id-ID" sz="2500" dirty="0" smtClean="0"/>
              <a:t>atau jumlah uang dalam perekonomian atau mengubah suku bunga dangan tujuan untuk mengatasi perekonomian yang dihadapi</a:t>
            </a:r>
            <a:r>
              <a:rPr lang="id-ID" sz="2500" dirty="0"/>
              <a:t>. </a:t>
            </a:r>
            <a:endParaRPr lang="id-ID" sz="25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9"/>
          <p:cNvGrpSpPr>
            <a:grpSpLocks noChangeAspect="1"/>
          </p:cNvGrpSpPr>
          <p:nvPr/>
        </p:nvGrpSpPr>
        <p:grpSpPr bwMode="auto">
          <a:xfrm>
            <a:off x="434280" y="1371600"/>
            <a:ext cx="8458200" cy="4928870"/>
            <a:chOff x="1760" y="2546"/>
            <a:chExt cx="13320" cy="7762"/>
          </a:xfrm>
        </p:grpSpPr>
        <p:sp>
          <p:nvSpPr>
            <p:cNvPr id="5" name="AutoShape 20"/>
            <p:cNvSpPr>
              <a:spLocks noChangeAspect="1" noChangeArrowheads="1"/>
            </p:cNvSpPr>
            <p:nvPr/>
          </p:nvSpPr>
          <p:spPr bwMode="auto">
            <a:xfrm>
              <a:off x="1760" y="2546"/>
              <a:ext cx="13320" cy="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id-ID" smtClean="0">
                <a:solidFill>
                  <a:prstClr val="black"/>
                </a:solidFill>
              </a:endParaRPr>
            </a:p>
          </p:txBody>
        </p:sp>
        <p:sp>
          <p:nvSpPr>
            <p:cNvPr id="6" name="Text Box 21"/>
            <p:cNvSpPr txBox="1">
              <a:spLocks noChangeArrowheads="1"/>
            </p:cNvSpPr>
            <p:nvPr/>
          </p:nvSpPr>
          <p:spPr bwMode="auto">
            <a:xfrm>
              <a:off x="1998" y="2726"/>
              <a:ext cx="2522" cy="3960"/>
            </a:xfrm>
            <a:prstGeom prst="rect">
              <a:avLst/>
            </a:prstGeom>
            <a:solidFill>
              <a:srgbClr val="FFFFFF"/>
            </a:solidFill>
            <a:ln w="9525">
              <a:solidFill>
                <a:srgbClr val="000000"/>
              </a:solidFill>
              <a:miter lim="800000"/>
              <a:headEnd/>
              <a:tailEnd/>
            </a:ln>
            <a:effectLst>
              <a:outerShdw dist="107763" dir="18900000" algn="ctr" rotWithShape="0">
                <a:srgbClr val="808080">
                  <a:alpha val="50000"/>
                </a:srgbClr>
              </a:outerShdw>
            </a:effectLst>
          </p:spPr>
          <p:txBody>
            <a:bodyPr lIns="91433" tIns="45716" rIns="91433" bIns="45716"/>
            <a:lstStyle/>
            <a:p>
              <a:pPr marL="174625" indent="-174625">
                <a:buFont typeface="Wingdings" pitchFamily="2" charset="2"/>
                <a:buChar char="§"/>
                <a:defRPr/>
              </a:pPr>
              <a:r>
                <a:rPr lang="en-US" sz="1600" b="1" dirty="0" err="1">
                  <a:solidFill>
                    <a:prstClr val="black"/>
                  </a:solidFill>
                  <a:latin typeface="Arial" pitchFamily="34" charset="0"/>
                  <a:cs typeface="Arial" pitchFamily="34" charset="0"/>
                </a:rPr>
                <a:t>Kebijakan</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Fiskal</a:t>
              </a:r>
              <a:r>
                <a:rPr lang="en-US" sz="1600" b="1" dirty="0">
                  <a:solidFill>
                    <a:prstClr val="black"/>
                  </a:solidFill>
                  <a:latin typeface="Arial" pitchFamily="34" charset="0"/>
                  <a:cs typeface="Arial" pitchFamily="34" charset="0"/>
                </a:rPr>
                <a:t> </a:t>
              </a:r>
            </a:p>
            <a:p>
              <a:pPr marL="174625" indent="-174625">
                <a:buFont typeface="Wingdings" pitchFamily="2" charset="2"/>
                <a:buChar char="§"/>
                <a:defRPr/>
              </a:pPr>
              <a:r>
                <a:rPr lang="en-US" sz="1600" b="1" dirty="0" err="1">
                  <a:solidFill>
                    <a:prstClr val="black"/>
                  </a:solidFill>
                  <a:latin typeface="Arial" pitchFamily="34" charset="0"/>
                  <a:cs typeface="Arial" pitchFamily="34" charset="0"/>
                </a:rPr>
                <a:t>Kebijakan</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Moneter</a:t>
              </a:r>
              <a:endParaRPr lang="en-US" sz="1600" b="1" dirty="0">
                <a:solidFill>
                  <a:prstClr val="black"/>
                </a:solidFill>
                <a:latin typeface="Arial" pitchFamily="34" charset="0"/>
                <a:cs typeface="Arial" pitchFamily="34" charset="0"/>
              </a:endParaRPr>
            </a:p>
            <a:p>
              <a:pPr marL="174625" indent="-174625">
                <a:buFont typeface="Wingdings" pitchFamily="2" charset="2"/>
                <a:buChar char="§"/>
                <a:defRPr/>
              </a:pPr>
              <a:r>
                <a:rPr lang="en-US" sz="1600" b="1" dirty="0" err="1">
                  <a:solidFill>
                    <a:prstClr val="black"/>
                  </a:solidFill>
                  <a:latin typeface="Arial" pitchFamily="34" charset="0"/>
                  <a:cs typeface="Arial" pitchFamily="34" charset="0"/>
                </a:rPr>
                <a:t>Kebijakan</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Pendapatan</a:t>
              </a:r>
              <a:endParaRPr lang="en-US" sz="1600" b="1" dirty="0">
                <a:solidFill>
                  <a:prstClr val="black"/>
                </a:solidFill>
                <a:latin typeface="Arial" pitchFamily="34" charset="0"/>
                <a:cs typeface="Arial" pitchFamily="34" charset="0"/>
              </a:endParaRPr>
            </a:p>
            <a:p>
              <a:pPr marL="174625" indent="-174625">
                <a:buFont typeface="Wingdings" pitchFamily="2" charset="2"/>
                <a:buChar char="§"/>
                <a:defRPr/>
              </a:pPr>
              <a:r>
                <a:rPr lang="en-US" sz="1600" b="1" dirty="0" err="1">
                  <a:solidFill>
                    <a:prstClr val="black"/>
                  </a:solidFill>
                  <a:latin typeface="Arial" pitchFamily="34" charset="0"/>
                  <a:cs typeface="Arial" pitchFamily="34" charset="0"/>
                </a:rPr>
                <a:t>Kebijakan</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Ekonomi</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Luar</a:t>
              </a:r>
              <a:r>
                <a:rPr lang="en-US" sz="1600" b="1" dirty="0">
                  <a:solidFill>
                    <a:prstClr val="black"/>
                  </a:solidFill>
                  <a:latin typeface="Arial" pitchFamily="34" charset="0"/>
                  <a:cs typeface="Arial" pitchFamily="34" charset="0"/>
                </a:rPr>
                <a:t> </a:t>
              </a:r>
              <a:r>
                <a:rPr lang="en-US" sz="1600" b="1" dirty="0" err="1" smtClean="0">
                  <a:solidFill>
                    <a:prstClr val="black"/>
                  </a:solidFill>
                  <a:latin typeface="Arial" pitchFamily="34" charset="0"/>
                  <a:cs typeface="Arial" pitchFamily="34" charset="0"/>
                </a:rPr>
                <a:t>Neger</a:t>
              </a:r>
              <a:r>
                <a:rPr lang="id-ID" sz="1600" b="1" dirty="0" smtClean="0">
                  <a:solidFill>
                    <a:prstClr val="black"/>
                  </a:solidFill>
                  <a:latin typeface="Arial" pitchFamily="34" charset="0"/>
                  <a:cs typeface="Arial" pitchFamily="34" charset="0"/>
                </a:rPr>
                <a:t>i</a:t>
              </a:r>
              <a:r>
                <a:rPr lang="en-US" sz="1600" b="1" dirty="0" smtClean="0">
                  <a:solidFill>
                    <a:prstClr val="black"/>
                  </a:solidFill>
                  <a:latin typeface="Arial" pitchFamily="34" charset="0"/>
                  <a:cs typeface="Arial" pitchFamily="34" charset="0"/>
                </a:rPr>
                <a:t>   </a:t>
              </a:r>
              <a:endParaRPr lang="en-US" dirty="0">
                <a:solidFill>
                  <a:prstClr val="black"/>
                </a:solidFill>
                <a:latin typeface="Arial" pitchFamily="34" charset="0"/>
                <a:cs typeface="Arial" pitchFamily="34" charset="0"/>
              </a:endParaRPr>
            </a:p>
          </p:txBody>
        </p:sp>
        <p:sp>
          <p:nvSpPr>
            <p:cNvPr id="7" name="Text Box 22"/>
            <p:cNvSpPr txBox="1">
              <a:spLocks noChangeArrowheads="1"/>
            </p:cNvSpPr>
            <p:nvPr/>
          </p:nvSpPr>
          <p:spPr bwMode="auto">
            <a:xfrm>
              <a:off x="1998" y="7046"/>
              <a:ext cx="2522" cy="2520"/>
            </a:xfrm>
            <a:prstGeom prst="rect">
              <a:avLst/>
            </a:prstGeom>
            <a:solidFill>
              <a:srgbClr val="FFFFFF"/>
            </a:solidFill>
            <a:ln w="9525">
              <a:solidFill>
                <a:srgbClr val="000000"/>
              </a:solidFill>
              <a:miter lim="800000"/>
              <a:headEnd/>
              <a:tailEnd/>
            </a:ln>
            <a:effectLst>
              <a:outerShdw dist="107763" dir="18900000" algn="ctr" rotWithShape="0">
                <a:srgbClr val="808080">
                  <a:alpha val="50000"/>
                </a:srgbClr>
              </a:outerShdw>
            </a:effectLst>
          </p:spPr>
          <p:txBody>
            <a:bodyPr lIns="91433" tIns="45716" rIns="91433" bIns="45716"/>
            <a:lstStyle/>
            <a:p>
              <a:pPr marL="174625" indent="-174625">
                <a:buFont typeface="Wingdings" pitchFamily="2" charset="2"/>
                <a:buChar char="§"/>
                <a:defRPr/>
              </a:pPr>
              <a:r>
                <a:rPr lang="en-US" sz="1600" b="1" dirty="0" err="1">
                  <a:solidFill>
                    <a:prstClr val="black"/>
                  </a:solidFill>
                  <a:latin typeface="Arial" pitchFamily="34" charset="0"/>
                  <a:cs typeface="Arial" pitchFamily="34" charset="0"/>
                </a:rPr>
                <a:t>Tenaga</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Kerja</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sdm</a:t>
              </a:r>
              <a:r>
                <a:rPr lang="en-US" sz="1600" b="1" dirty="0">
                  <a:solidFill>
                    <a:prstClr val="black"/>
                  </a:solidFill>
                  <a:latin typeface="Arial" pitchFamily="34" charset="0"/>
                  <a:cs typeface="Arial" pitchFamily="34" charset="0"/>
                </a:rPr>
                <a:t>)</a:t>
              </a:r>
            </a:p>
            <a:p>
              <a:pPr marL="174625" indent="-174625">
                <a:buFont typeface="Wingdings" pitchFamily="2" charset="2"/>
                <a:buChar char="§"/>
                <a:defRPr/>
              </a:pPr>
              <a:r>
                <a:rPr lang="en-US" sz="1600" b="1" dirty="0">
                  <a:solidFill>
                    <a:prstClr val="black"/>
                  </a:solidFill>
                  <a:latin typeface="Arial" pitchFamily="34" charset="0"/>
                  <a:cs typeface="Arial" pitchFamily="34" charset="0"/>
                </a:rPr>
                <a:t>Modal </a:t>
              </a:r>
              <a:r>
                <a:rPr lang="en-US" sz="1600" b="1" dirty="0" err="1">
                  <a:solidFill>
                    <a:prstClr val="black"/>
                  </a:solidFill>
                  <a:latin typeface="Arial" pitchFamily="34" charset="0"/>
                  <a:cs typeface="Arial" pitchFamily="34" charset="0"/>
                </a:rPr>
                <a:t>dan</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Teknologi</a:t>
              </a:r>
              <a:r>
                <a:rPr lang="en-US" sz="1600" b="1" dirty="0">
                  <a:solidFill>
                    <a:prstClr val="black"/>
                  </a:solidFill>
                  <a:latin typeface="Arial" pitchFamily="34" charset="0"/>
                  <a:cs typeface="Arial" pitchFamily="34" charset="0"/>
                </a:rPr>
                <a:t> </a:t>
              </a:r>
            </a:p>
            <a:p>
              <a:pPr marL="174625" indent="-174625">
                <a:buFont typeface="Wingdings" pitchFamily="2" charset="2"/>
                <a:buChar char="§"/>
                <a:defRPr/>
              </a:pPr>
              <a:r>
                <a:rPr lang="en-US" sz="1600" b="1" dirty="0" err="1">
                  <a:solidFill>
                    <a:prstClr val="black"/>
                  </a:solidFill>
                  <a:latin typeface="Arial" pitchFamily="34" charset="0"/>
                  <a:cs typeface="Arial" pitchFamily="34" charset="0"/>
                </a:rPr>
                <a:t>Sumber</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Daya</a:t>
              </a:r>
              <a:r>
                <a:rPr lang="en-US" sz="1600" b="1" dirty="0">
                  <a:solidFill>
                    <a:prstClr val="black"/>
                  </a:solidFill>
                  <a:latin typeface="Arial" pitchFamily="34" charset="0"/>
                  <a:cs typeface="Arial" pitchFamily="34" charset="0"/>
                </a:rPr>
                <a:t> </a:t>
              </a:r>
              <a:r>
                <a:rPr lang="en-US" sz="1600" b="1" dirty="0" err="1">
                  <a:solidFill>
                    <a:prstClr val="black"/>
                  </a:solidFill>
                  <a:latin typeface="Arial" pitchFamily="34" charset="0"/>
                  <a:cs typeface="Arial" pitchFamily="34" charset="0"/>
                </a:rPr>
                <a:t>Alam</a:t>
              </a:r>
              <a:endParaRPr lang="en-US" sz="1600" b="1" dirty="0">
                <a:solidFill>
                  <a:prstClr val="black"/>
                </a:solidFill>
                <a:latin typeface="Arial" pitchFamily="34" charset="0"/>
                <a:cs typeface="Arial" pitchFamily="34" charset="0"/>
              </a:endParaRPr>
            </a:p>
            <a:p>
              <a:pPr marL="174625" indent="-174625">
                <a:buFont typeface="Wingdings" pitchFamily="2" charset="2"/>
                <a:buChar char="§"/>
                <a:defRPr/>
              </a:pPr>
              <a:endParaRPr lang="en-US" dirty="0">
                <a:solidFill>
                  <a:prstClr val="black"/>
                </a:solidFill>
              </a:endParaRPr>
            </a:p>
          </p:txBody>
        </p:sp>
        <p:sp>
          <p:nvSpPr>
            <p:cNvPr id="8" name="Oval 23"/>
            <p:cNvSpPr>
              <a:spLocks noChangeArrowheads="1"/>
            </p:cNvSpPr>
            <p:nvPr/>
          </p:nvSpPr>
          <p:spPr bwMode="auto">
            <a:xfrm>
              <a:off x="9920" y="2726"/>
              <a:ext cx="4440" cy="1620"/>
            </a:xfrm>
            <a:prstGeom prst="ellipse">
              <a:avLst/>
            </a:prstGeom>
            <a:solidFill>
              <a:srgbClr val="FFFFFF"/>
            </a:solidFill>
            <a:ln w="9525">
              <a:solidFill>
                <a:srgbClr val="000000"/>
              </a:solidFill>
              <a:round/>
              <a:headEnd/>
              <a:tailEnd/>
            </a:ln>
            <a:effectLst>
              <a:outerShdw dist="107763" dir="18900000" algn="ctr" rotWithShape="0">
                <a:srgbClr val="808080">
                  <a:alpha val="50000"/>
                </a:srgbClr>
              </a:outerShdw>
            </a:effectLst>
          </p:spPr>
          <p:txBody>
            <a:bodyPr lIns="91433" tIns="45716" rIns="91433" bIns="45716"/>
            <a:lstStyle/>
            <a:p>
              <a:pPr algn="ctr">
                <a:defRPr/>
              </a:pPr>
              <a:r>
                <a:rPr lang="en-US" b="1" dirty="0">
                  <a:solidFill>
                    <a:prstClr val="black"/>
                  </a:solidFill>
                  <a:latin typeface="Arial" pitchFamily="34" charset="0"/>
                  <a:cs typeface="Arial" pitchFamily="34" charset="0"/>
                </a:rPr>
                <a:t>PRODUK</a:t>
              </a:r>
            </a:p>
            <a:p>
              <a:pPr algn="ctr">
                <a:defRPr/>
              </a:pPr>
              <a:r>
                <a:rPr lang="en-US" b="1" dirty="0">
                  <a:solidFill>
                    <a:prstClr val="black"/>
                  </a:solidFill>
                  <a:latin typeface="Arial" pitchFamily="34" charset="0"/>
                  <a:cs typeface="Arial" pitchFamily="34" charset="0"/>
                </a:rPr>
                <a:t>[GNP]</a:t>
              </a:r>
              <a:endParaRPr lang="en-US" dirty="0">
                <a:solidFill>
                  <a:prstClr val="black"/>
                </a:solidFill>
                <a:latin typeface="Arial" pitchFamily="34" charset="0"/>
                <a:cs typeface="Arial" pitchFamily="34" charset="0"/>
              </a:endParaRPr>
            </a:p>
          </p:txBody>
        </p:sp>
        <p:sp>
          <p:nvSpPr>
            <p:cNvPr id="9" name="Oval 24"/>
            <p:cNvSpPr>
              <a:spLocks noChangeArrowheads="1"/>
            </p:cNvSpPr>
            <p:nvPr/>
          </p:nvSpPr>
          <p:spPr bwMode="auto">
            <a:xfrm>
              <a:off x="10040" y="4652"/>
              <a:ext cx="4320" cy="1560"/>
            </a:xfrm>
            <a:prstGeom prst="ellipse">
              <a:avLst/>
            </a:prstGeom>
            <a:solidFill>
              <a:srgbClr val="FFFFFF"/>
            </a:solidFill>
            <a:ln w="9525">
              <a:solidFill>
                <a:srgbClr val="000000"/>
              </a:solidFill>
              <a:round/>
              <a:headEnd/>
              <a:tailEnd/>
            </a:ln>
            <a:effectLst>
              <a:outerShdw dist="107763" dir="18900000" algn="ctr" rotWithShape="0">
                <a:srgbClr val="808080">
                  <a:alpha val="50000"/>
                </a:srgbClr>
              </a:outerShdw>
            </a:effectLst>
          </p:spPr>
          <p:txBody>
            <a:bodyPr lIns="17998" tIns="0" rIns="17998" bIns="0"/>
            <a:lstStyle/>
            <a:p>
              <a:pPr algn="ctr">
                <a:defRPr/>
              </a:pPr>
              <a:r>
                <a:rPr lang="en-US" b="1" dirty="0" err="1" smtClean="0">
                  <a:solidFill>
                    <a:prstClr val="black"/>
                  </a:solidFill>
                  <a:latin typeface="Arial" pitchFamily="34" charset="0"/>
                  <a:cs typeface="Arial" pitchFamily="34" charset="0"/>
                </a:rPr>
                <a:t>Kesempatan</a:t>
              </a:r>
              <a:r>
                <a:rPr lang="en-US" b="1" dirty="0" smtClean="0">
                  <a:solidFill>
                    <a:prstClr val="black"/>
                  </a:solidFill>
                  <a:latin typeface="Arial" pitchFamily="34" charset="0"/>
                  <a:cs typeface="Arial" pitchFamily="34" charset="0"/>
                </a:rPr>
                <a:t> </a:t>
              </a:r>
              <a:r>
                <a:rPr lang="en-US" b="1" dirty="0" err="1" smtClean="0">
                  <a:solidFill>
                    <a:prstClr val="black"/>
                  </a:solidFill>
                  <a:latin typeface="Arial" pitchFamily="34" charset="0"/>
                  <a:cs typeface="Arial" pitchFamily="34" charset="0"/>
                </a:rPr>
                <a:t>Kerja</a:t>
              </a:r>
              <a:r>
                <a:rPr lang="id-ID" b="1" dirty="0" smtClean="0">
                  <a:solidFill>
                    <a:prstClr val="black"/>
                  </a:solidFill>
                  <a:latin typeface="Arial" pitchFamily="34" charset="0"/>
                  <a:cs typeface="Arial" pitchFamily="34" charset="0"/>
                </a:rPr>
                <a:t> </a:t>
              </a:r>
              <a:r>
                <a:rPr lang="en-US" b="1" dirty="0" smtClean="0">
                  <a:solidFill>
                    <a:prstClr val="black"/>
                  </a:solidFill>
                  <a:latin typeface="Arial" pitchFamily="34" charset="0"/>
                  <a:cs typeface="Arial" pitchFamily="34" charset="0"/>
                </a:rPr>
                <a:t>[ </a:t>
              </a:r>
              <a:r>
                <a:rPr lang="en-US" b="1" dirty="0">
                  <a:solidFill>
                    <a:prstClr val="black"/>
                  </a:solidFill>
                  <a:latin typeface="Arial" pitchFamily="34" charset="0"/>
                  <a:cs typeface="Arial" pitchFamily="34" charset="0"/>
                </a:rPr>
                <a:t>N ]</a:t>
              </a:r>
            </a:p>
            <a:p>
              <a:pPr algn="ctr">
                <a:defRPr/>
              </a:pPr>
              <a:r>
                <a:rPr lang="en-US" b="1" dirty="0" err="1">
                  <a:solidFill>
                    <a:prstClr val="black"/>
                  </a:solidFill>
                  <a:latin typeface="Arial" pitchFamily="34" charset="0"/>
                  <a:cs typeface="Arial" pitchFamily="34" charset="0"/>
                </a:rPr>
                <a:t>Pengangguran</a:t>
              </a:r>
              <a:endParaRPr lang="en-US" dirty="0">
                <a:solidFill>
                  <a:prstClr val="black"/>
                </a:solidFill>
                <a:latin typeface="Arial" pitchFamily="34" charset="0"/>
                <a:cs typeface="Arial" pitchFamily="34" charset="0"/>
              </a:endParaRPr>
            </a:p>
          </p:txBody>
        </p:sp>
        <p:sp>
          <p:nvSpPr>
            <p:cNvPr id="10" name="Oval 25"/>
            <p:cNvSpPr>
              <a:spLocks noChangeArrowheads="1"/>
            </p:cNvSpPr>
            <p:nvPr/>
          </p:nvSpPr>
          <p:spPr bwMode="auto">
            <a:xfrm>
              <a:off x="10040" y="6580"/>
              <a:ext cx="4320" cy="1680"/>
            </a:xfrm>
            <a:prstGeom prst="ellipse">
              <a:avLst/>
            </a:prstGeom>
            <a:solidFill>
              <a:srgbClr val="FFFFFF"/>
            </a:solidFill>
            <a:ln w="9525">
              <a:solidFill>
                <a:srgbClr val="000000"/>
              </a:solidFill>
              <a:round/>
              <a:headEnd/>
              <a:tailEnd/>
            </a:ln>
            <a:effectLst>
              <a:outerShdw dist="107763" dir="18900000" algn="ctr" rotWithShape="0">
                <a:srgbClr val="808080">
                  <a:alpha val="50000"/>
                </a:srgbClr>
              </a:outerShdw>
            </a:effectLst>
          </p:spPr>
          <p:txBody>
            <a:bodyPr lIns="17998" tIns="71995" rIns="17998" bIns="0"/>
            <a:lstStyle/>
            <a:p>
              <a:pPr algn="ctr">
                <a:defRPr/>
              </a:pPr>
              <a:r>
                <a:rPr lang="en-US" b="1" dirty="0">
                  <a:solidFill>
                    <a:prstClr val="black"/>
                  </a:solidFill>
                </a:rPr>
                <a:t> </a:t>
              </a:r>
              <a:r>
                <a:rPr lang="en-US" b="1" dirty="0" err="1">
                  <a:solidFill>
                    <a:prstClr val="black"/>
                  </a:solidFill>
                  <a:latin typeface="Arial" pitchFamily="34" charset="0"/>
                  <a:cs typeface="Arial" pitchFamily="34" charset="0"/>
                </a:rPr>
                <a:t>Perkembangan</a:t>
              </a:r>
              <a:endParaRPr lang="en-US" b="1" dirty="0">
                <a:solidFill>
                  <a:prstClr val="black"/>
                </a:solidFill>
                <a:latin typeface="Arial" pitchFamily="34" charset="0"/>
                <a:cs typeface="Arial" pitchFamily="34" charset="0"/>
              </a:endParaRPr>
            </a:p>
            <a:p>
              <a:pPr algn="ctr">
                <a:defRPr/>
              </a:pPr>
              <a:r>
                <a:rPr lang="en-US" b="1" dirty="0" err="1">
                  <a:solidFill>
                    <a:prstClr val="black"/>
                  </a:solidFill>
                  <a:latin typeface="Arial" pitchFamily="34" charset="0"/>
                  <a:cs typeface="Arial" pitchFamily="34" charset="0"/>
                </a:rPr>
                <a:t>Harga</a:t>
              </a:r>
              <a:r>
                <a:rPr lang="en-US" b="1" dirty="0">
                  <a:solidFill>
                    <a:prstClr val="black"/>
                  </a:solidFill>
                  <a:latin typeface="Arial" pitchFamily="34" charset="0"/>
                  <a:cs typeface="Arial" pitchFamily="34" charset="0"/>
                </a:rPr>
                <a:t> (</a:t>
              </a:r>
              <a:r>
                <a:rPr lang="en-US" b="1" dirty="0" err="1">
                  <a:solidFill>
                    <a:prstClr val="black"/>
                  </a:solidFill>
                  <a:latin typeface="Arial" pitchFamily="34" charset="0"/>
                  <a:cs typeface="Arial" pitchFamily="34" charset="0"/>
                </a:rPr>
                <a:t>Inflasi</a:t>
              </a:r>
              <a:r>
                <a:rPr lang="en-US" b="1" dirty="0">
                  <a:solidFill>
                    <a:prstClr val="black"/>
                  </a:solidFill>
                  <a:latin typeface="Arial" pitchFamily="34" charset="0"/>
                  <a:cs typeface="Arial" pitchFamily="34" charset="0"/>
                </a:rPr>
                <a:t>)</a:t>
              </a:r>
              <a:endParaRPr lang="en-US" dirty="0">
                <a:solidFill>
                  <a:prstClr val="black"/>
                </a:solidFill>
                <a:latin typeface="Arial" pitchFamily="34" charset="0"/>
                <a:cs typeface="Arial" pitchFamily="34" charset="0"/>
              </a:endParaRPr>
            </a:p>
          </p:txBody>
        </p:sp>
        <p:sp>
          <p:nvSpPr>
            <p:cNvPr id="11" name="Oval 26"/>
            <p:cNvSpPr>
              <a:spLocks noChangeArrowheads="1"/>
            </p:cNvSpPr>
            <p:nvPr/>
          </p:nvSpPr>
          <p:spPr bwMode="auto">
            <a:xfrm>
              <a:off x="10040" y="8508"/>
              <a:ext cx="4320" cy="1800"/>
            </a:xfrm>
            <a:prstGeom prst="ellipse">
              <a:avLst/>
            </a:prstGeom>
            <a:solidFill>
              <a:srgbClr val="FFFFFF"/>
            </a:solidFill>
            <a:ln w="9525">
              <a:solidFill>
                <a:srgbClr val="000000"/>
              </a:solidFill>
              <a:round/>
              <a:headEnd/>
              <a:tailEnd/>
            </a:ln>
            <a:effectLst>
              <a:outerShdw dist="107763" dir="18900000" algn="ctr" rotWithShape="0">
                <a:srgbClr val="808080">
                  <a:alpha val="50000"/>
                </a:srgbClr>
              </a:outerShdw>
            </a:effectLst>
          </p:spPr>
          <p:txBody>
            <a:bodyPr lIns="17998" tIns="71995" rIns="17998" bIns="0"/>
            <a:lstStyle/>
            <a:p>
              <a:pPr algn="ctr">
                <a:defRPr/>
              </a:pPr>
              <a:r>
                <a:rPr lang="en-US" sz="1700" b="1" dirty="0">
                  <a:solidFill>
                    <a:prstClr val="black"/>
                  </a:solidFill>
                  <a:latin typeface="Arial" pitchFamily="34" charset="0"/>
                  <a:cs typeface="Arial" pitchFamily="34" charset="0"/>
                </a:rPr>
                <a:t>Net Export </a:t>
              </a:r>
              <a:r>
                <a:rPr lang="id-ID" sz="1700" b="1" dirty="0" smtClean="0">
                  <a:solidFill>
                    <a:prstClr val="black"/>
                  </a:solidFill>
                  <a:latin typeface="Arial" pitchFamily="34" charset="0"/>
                  <a:cs typeface="Arial" pitchFamily="34" charset="0"/>
                </a:rPr>
                <a:t>S</a:t>
              </a:r>
              <a:r>
                <a:rPr lang="en-US" sz="1700" b="1" dirty="0" err="1" smtClean="0">
                  <a:solidFill>
                    <a:prstClr val="black"/>
                  </a:solidFill>
                  <a:latin typeface="Arial" pitchFamily="34" charset="0"/>
                  <a:cs typeface="Arial" pitchFamily="34" charset="0"/>
                </a:rPr>
                <a:t>urplus</a:t>
              </a:r>
              <a:r>
                <a:rPr lang="id-ID" sz="1700" b="1" dirty="0" smtClean="0">
                  <a:solidFill>
                    <a:prstClr val="black"/>
                  </a:solidFill>
                  <a:latin typeface="Arial" pitchFamily="34" charset="0"/>
                  <a:cs typeface="Arial" pitchFamily="34" charset="0"/>
                </a:rPr>
                <a:t> </a:t>
              </a:r>
              <a:r>
                <a:rPr lang="en-US" sz="1700" b="1" dirty="0" smtClean="0">
                  <a:solidFill>
                    <a:prstClr val="black"/>
                  </a:solidFill>
                  <a:latin typeface="Arial" pitchFamily="34" charset="0"/>
                  <a:cs typeface="Arial" pitchFamily="34" charset="0"/>
                </a:rPr>
                <a:t>( </a:t>
              </a:r>
              <a:r>
                <a:rPr lang="en-US" sz="1700" b="1" dirty="0">
                  <a:solidFill>
                    <a:prstClr val="black"/>
                  </a:solidFill>
                  <a:latin typeface="Arial" pitchFamily="34" charset="0"/>
                  <a:cs typeface="Arial" pitchFamily="34" charset="0"/>
                </a:rPr>
                <a:t>X – M ) </a:t>
              </a:r>
              <a:r>
                <a:rPr lang="en-US" sz="1700" b="1" dirty="0" err="1">
                  <a:solidFill>
                    <a:prstClr val="black"/>
                  </a:solidFill>
                  <a:latin typeface="Arial" pitchFamily="34" charset="0"/>
                  <a:cs typeface="Arial" pitchFamily="34" charset="0"/>
                </a:rPr>
                <a:t>dan</a:t>
              </a:r>
              <a:r>
                <a:rPr lang="en-US" sz="1700" b="1" dirty="0">
                  <a:solidFill>
                    <a:prstClr val="black"/>
                  </a:solidFill>
                  <a:latin typeface="Arial" pitchFamily="34" charset="0"/>
                  <a:cs typeface="Arial" pitchFamily="34" charset="0"/>
                </a:rPr>
                <a:t> </a:t>
              </a:r>
              <a:r>
                <a:rPr lang="en-US" sz="1700" b="1" dirty="0" err="1">
                  <a:solidFill>
                    <a:prstClr val="black"/>
                  </a:solidFill>
                  <a:latin typeface="Arial" pitchFamily="34" charset="0"/>
                  <a:cs typeface="Arial" pitchFamily="34" charset="0"/>
                </a:rPr>
                <a:t>Nilai</a:t>
              </a:r>
              <a:r>
                <a:rPr lang="en-US" sz="1700" b="1" dirty="0">
                  <a:solidFill>
                    <a:prstClr val="black"/>
                  </a:solidFill>
                  <a:latin typeface="Arial" pitchFamily="34" charset="0"/>
                  <a:cs typeface="Arial" pitchFamily="34" charset="0"/>
                </a:rPr>
                <a:t> </a:t>
              </a:r>
              <a:r>
                <a:rPr lang="en-US" sz="1700" b="1" dirty="0" err="1">
                  <a:solidFill>
                    <a:prstClr val="black"/>
                  </a:solidFill>
                  <a:latin typeface="Arial" pitchFamily="34" charset="0"/>
                  <a:cs typeface="Arial" pitchFamily="34" charset="0"/>
                </a:rPr>
                <a:t>Tukar</a:t>
              </a:r>
              <a:endParaRPr lang="en-US" sz="1700" b="1" dirty="0">
                <a:solidFill>
                  <a:prstClr val="black"/>
                </a:solidFill>
                <a:latin typeface="Arial" pitchFamily="34" charset="0"/>
                <a:cs typeface="Arial" pitchFamily="34" charset="0"/>
              </a:endParaRPr>
            </a:p>
          </p:txBody>
        </p:sp>
        <p:cxnSp>
          <p:nvCxnSpPr>
            <p:cNvPr id="12" name="AutoShape 27"/>
            <p:cNvCxnSpPr>
              <a:cxnSpLocks noChangeShapeType="1"/>
              <a:stCxn id="6" idx="3"/>
              <a:endCxn id="15" idx="0"/>
            </p:cNvCxnSpPr>
            <p:nvPr/>
          </p:nvCxnSpPr>
          <p:spPr bwMode="auto">
            <a:xfrm>
              <a:off x="4520" y="4706"/>
              <a:ext cx="2340" cy="900"/>
            </a:xfrm>
            <a:prstGeom prst="bentConnector2">
              <a:avLst/>
            </a:prstGeom>
            <a:noFill/>
            <a:ln w="2857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3" name="AutoShape 28"/>
            <p:cNvCxnSpPr>
              <a:cxnSpLocks noChangeShapeType="1"/>
              <a:stCxn id="7" idx="3"/>
              <a:endCxn id="15" idx="2"/>
            </p:cNvCxnSpPr>
            <p:nvPr/>
          </p:nvCxnSpPr>
          <p:spPr bwMode="auto">
            <a:xfrm flipV="1">
              <a:off x="4520" y="7406"/>
              <a:ext cx="2340" cy="900"/>
            </a:xfrm>
            <a:prstGeom prst="bentConnector2">
              <a:avLst/>
            </a:prstGeom>
            <a:noFill/>
            <a:ln w="2857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4" name="AutoShape 29"/>
            <p:cNvCxnSpPr>
              <a:cxnSpLocks noChangeShapeType="1"/>
              <a:stCxn id="8" idx="2"/>
              <a:endCxn id="11" idx="2"/>
            </p:cNvCxnSpPr>
            <p:nvPr/>
          </p:nvCxnSpPr>
          <p:spPr bwMode="auto">
            <a:xfrm rot="10800000" flipH="1" flipV="1">
              <a:off x="9920" y="3536"/>
              <a:ext cx="120" cy="5872"/>
            </a:xfrm>
            <a:prstGeom prst="bentConnector3">
              <a:avLst>
                <a:gd name="adj1" fmla="val -300000"/>
              </a:avLst>
            </a:prstGeom>
            <a:noFill/>
            <a:ln w="28575">
              <a:solidFill>
                <a:srgbClr val="000000"/>
              </a:solidFill>
              <a:miter lim="800000"/>
              <a:headEnd type="triangle" w="med" len="med"/>
              <a:tailEnd type="triangle" w="med" len="med"/>
            </a:ln>
            <a:extLst>
              <a:ext uri="{909E8E84-426E-40DD-AFC4-6F175D3DCCD1}">
                <a14:hiddenFill xmlns:a14="http://schemas.microsoft.com/office/drawing/2010/main">
                  <a:noFill/>
                </a14:hiddenFill>
              </a:ext>
            </a:extLst>
          </p:spPr>
        </p:cxnSp>
        <p:sp>
          <p:nvSpPr>
            <p:cNvPr id="15" name="Text Box 30"/>
            <p:cNvSpPr txBox="1">
              <a:spLocks noChangeArrowheads="1"/>
            </p:cNvSpPr>
            <p:nvPr/>
          </p:nvSpPr>
          <p:spPr bwMode="auto">
            <a:xfrm>
              <a:off x="5480" y="5606"/>
              <a:ext cx="2760" cy="1800"/>
            </a:xfrm>
            <a:prstGeom prst="rect">
              <a:avLst/>
            </a:prstGeom>
            <a:solidFill>
              <a:srgbClr val="E5F16F"/>
            </a:solidFill>
            <a:ln w="9525">
              <a:solidFill>
                <a:srgbClr val="000000"/>
              </a:solidFill>
              <a:miter lim="800000"/>
              <a:headEnd/>
              <a:tailEnd/>
            </a:ln>
            <a:effectLst>
              <a:outerShdw dist="107763" dir="18900000" algn="ctr" rotWithShape="0">
                <a:srgbClr val="808080">
                  <a:alpha val="50000"/>
                </a:srgbClr>
              </a:outerShdw>
            </a:effectLst>
          </p:spPr>
          <p:txBody>
            <a:bodyPr lIns="91433" tIns="45716" rIns="91433" bIns="45716"/>
            <a:lstStyle/>
            <a:p>
              <a:pPr algn="ctr">
                <a:defRPr/>
              </a:pPr>
              <a:r>
                <a:rPr lang="en-US" sz="2300" b="1" dirty="0" err="1">
                  <a:solidFill>
                    <a:prstClr val="black"/>
                  </a:solidFill>
                </a:rPr>
                <a:t>Ekonomi</a:t>
              </a:r>
              <a:r>
                <a:rPr lang="en-US" sz="2300" b="1" dirty="0">
                  <a:solidFill>
                    <a:prstClr val="black"/>
                  </a:solidFill>
                </a:rPr>
                <a:t> </a:t>
              </a:r>
            </a:p>
            <a:p>
              <a:pPr algn="ctr">
                <a:defRPr/>
              </a:pPr>
              <a:r>
                <a:rPr lang="en-US" sz="2300" b="1" dirty="0">
                  <a:solidFill>
                    <a:prstClr val="black"/>
                  </a:solidFill>
                </a:rPr>
                <a:t>MAKRO</a:t>
              </a:r>
            </a:p>
            <a:p>
              <a:pPr>
                <a:defRPr/>
              </a:pPr>
              <a:endParaRPr lang="en-US" sz="2300" dirty="0">
                <a:solidFill>
                  <a:prstClr val="black"/>
                </a:solidFill>
              </a:endParaRPr>
            </a:p>
          </p:txBody>
        </p:sp>
        <p:cxnSp>
          <p:nvCxnSpPr>
            <p:cNvPr id="16" name="AutoShape 31"/>
            <p:cNvCxnSpPr>
              <a:cxnSpLocks noChangeShapeType="1"/>
              <a:stCxn id="15" idx="3"/>
              <a:endCxn id="9" idx="2"/>
            </p:cNvCxnSpPr>
            <p:nvPr/>
          </p:nvCxnSpPr>
          <p:spPr bwMode="auto">
            <a:xfrm flipV="1">
              <a:off x="8240" y="5432"/>
              <a:ext cx="1800" cy="1074"/>
            </a:xfrm>
            <a:prstGeom prst="bentConnector3">
              <a:avLst>
                <a:gd name="adj1" fmla="val 50000"/>
              </a:avLst>
            </a:prstGeom>
            <a:noFill/>
            <a:ln w="2857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17" name="AutoShape 32"/>
            <p:cNvCxnSpPr>
              <a:cxnSpLocks noChangeShapeType="1"/>
              <a:stCxn id="15" idx="3"/>
              <a:endCxn id="10" idx="2"/>
            </p:cNvCxnSpPr>
            <p:nvPr/>
          </p:nvCxnSpPr>
          <p:spPr bwMode="auto">
            <a:xfrm>
              <a:off x="8240" y="6506"/>
              <a:ext cx="1800" cy="914"/>
            </a:xfrm>
            <a:prstGeom prst="bentConnector3">
              <a:avLst>
                <a:gd name="adj1" fmla="val 50000"/>
              </a:avLst>
            </a:prstGeom>
            <a:noFill/>
            <a:ln w="28575">
              <a:solidFill>
                <a:srgbClr val="000000"/>
              </a:solidFill>
              <a:miter lim="800000"/>
              <a:headEnd/>
              <a:tailEnd type="triangle" w="med" len="med"/>
            </a:ln>
            <a:extLst>
              <a:ext uri="{909E8E84-426E-40DD-AFC4-6F175D3DCCD1}">
                <a14:hiddenFill xmlns:a14="http://schemas.microsoft.com/office/drawing/2010/main">
                  <a:noFill/>
                </a14:hiddenFill>
              </a:ext>
            </a:extLst>
          </p:spPr>
        </p:cxnSp>
      </p:grpSp>
      <p:sp>
        <p:nvSpPr>
          <p:cNvPr id="18" name="Rounded Rectangular Callout 17"/>
          <p:cNvSpPr/>
          <p:nvPr/>
        </p:nvSpPr>
        <p:spPr>
          <a:xfrm>
            <a:off x="1295400" y="457200"/>
            <a:ext cx="914400" cy="612775"/>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19" name="Down Arrow Callout 18"/>
          <p:cNvSpPr/>
          <p:nvPr/>
        </p:nvSpPr>
        <p:spPr>
          <a:xfrm>
            <a:off x="107504" y="457200"/>
            <a:ext cx="3027040" cy="914400"/>
          </a:xfrm>
          <a:prstGeom prst="downArrowCallou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0" name="Rectangle 22"/>
          <p:cNvSpPr>
            <a:spLocks noChangeArrowheads="1"/>
          </p:cNvSpPr>
          <p:nvPr/>
        </p:nvSpPr>
        <p:spPr bwMode="auto">
          <a:xfrm>
            <a:off x="107504" y="533400"/>
            <a:ext cx="2985817" cy="461665"/>
          </a:xfrm>
          <a:prstGeom prst="rect">
            <a:avLst/>
          </a:prstGeom>
          <a:solidFill>
            <a:schemeClr val="accent1">
              <a:lumMod val="20000"/>
              <a:lumOff val="80000"/>
            </a:schemeClr>
          </a:solidFill>
          <a:ln>
            <a:noFill/>
          </a:ln>
        </p:spPr>
        <p:txBody>
          <a:bodyPr wrap="none">
            <a:spAutoFit/>
          </a:bodyPr>
          <a:lstStyle/>
          <a:p>
            <a:pPr fontAlgn="base">
              <a:spcBef>
                <a:spcPct val="0"/>
              </a:spcBef>
              <a:spcAft>
                <a:spcPct val="0"/>
              </a:spcAft>
            </a:pPr>
            <a:r>
              <a:rPr lang="en-US" sz="2400" dirty="0" err="1" smtClean="0">
                <a:solidFill>
                  <a:srgbClr val="FF0000"/>
                </a:solidFill>
              </a:rPr>
              <a:t>Instrumen</a:t>
            </a:r>
            <a:r>
              <a:rPr lang="en-US" sz="2400" dirty="0" smtClean="0">
                <a:solidFill>
                  <a:srgbClr val="FF0000"/>
                </a:solidFill>
              </a:rPr>
              <a:t> </a:t>
            </a:r>
            <a:r>
              <a:rPr lang="en-US" sz="2400" dirty="0" err="1" smtClean="0">
                <a:solidFill>
                  <a:srgbClr val="FF0000"/>
                </a:solidFill>
              </a:rPr>
              <a:t>Kebijakan</a:t>
            </a:r>
            <a:endParaRPr lang="en-US" sz="2400" dirty="0" smtClean="0">
              <a:solidFill>
                <a:srgbClr val="FF0000"/>
              </a:solidFill>
            </a:endParaRPr>
          </a:p>
        </p:txBody>
      </p:sp>
      <p:sp>
        <p:nvSpPr>
          <p:cNvPr id="21" name="Up Arrow Callout 20"/>
          <p:cNvSpPr/>
          <p:nvPr/>
        </p:nvSpPr>
        <p:spPr>
          <a:xfrm>
            <a:off x="341784" y="5833864"/>
            <a:ext cx="2286000" cy="763488"/>
          </a:xfrm>
          <a:prstGeom prst="upArrowCallou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2" name="TextBox 25"/>
          <p:cNvSpPr txBox="1">
            <a:spLocks noChangeArrowheads="1"/>
          </p:cNvSpPr>
          <p:nvPr/>
        </p:nvSpPr>
        <p:spPr bwMode="auto">
          <a:xfrm>
            <a:off x="395536" y="6135389"/>
            <a:ext cx="2114550" cy="461963"/>
          </a:xfrm>
          <a:prstGeom prst="rect">
            <a:avLst/>
          </a:prstGeom>
          <a:solidFill>
            <a:schemeClr val="tx2">
              <a:lumMod val="75000"/>
            </a:schemeClr>
          </a:solidFill>
          <a:ln>
            <a:noFill/>
          </a:ln>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pPr>
            <a:r>
              <a:rPr lang="en-US" sz="2400" dirty="0" err="1" smtClean="0">
                <a:solidFill>
                  <a:prstClr val="black"/>
                </a:solidFill>
                <a:latin typeface="Calibri" pitchFamily="34" charset="0"/>
              </a:rPr>
              <a:t>Faktor</a:t>
            </a:r>
            <a:r>
              <a:rPr lang="en-US" sz="2400" dirty="0" smtClean="0">
                <a:solidFill>
                  <a:prstClr val="black"/>
                </a:solidFill>
                <a:latin typeface="Calibri" pitchFamily="34" charset="0"/>
              </a:rPr>
              <a:t> </a:t>
            </a:r>
            <a:r>
              <a:rPr lang="en-US" sz="2400" dirty="0" err="1" smtClean="0">
                <a:solidFill>
                  <a:prstClr val="black"/>
                </a:solidFill>
                <a:latin typeface="Calibri" pitchFamily="34" charset="0"/>
              </a:rPr>
              <a:t>Produksi</a:t>
            </a:r>
            <a:endParaRPr lang="en-US" sz="2400" dirty="0" smtClean="0">
              <a:solidFill>
                <a:prstClr val="black"/>
              </a:solidFill>
              <a:latin typeface="Calibri" pitchFamily="34" charset="0"/>
            </a:endParaRPr>
          </a:p>
        </p:txBody>
      </p:sp>
      <p:sp>
        <p:nvSpPr>
          <p:cNvPr id="23" name="Down Arrow Callout 22"/>
          <p:cNvSpPr/>
          <p:nvPr/>
        </p:nvSpPr>
        <p:spPr>
          <a:xfrm>
            <a:off x="5334000" y="533400"/>
            <a:ext cx="3101280" cy="914400"/>
          </a:xfrm>
          <a:prstGeom prst="downArrowCallou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4" name="TextBox 37"/>
          <p:cNvSpPr txBox="1">
            <a:spLocks noChangeArrowheads="1"/>
          </p:cNvSpPr>
          <p:nvPr/>
        </p:nvSpPr>
        <p:spPr bwMode="auto">
          <a:xfrm>
            <a:off x="5364088" y="548680"/>
            <a:ext cx="3025080" cy="523875"/>
          </a:xfrm>
          <a:prstGeom prst="rect">
            <a:avLst/>
          </a:prstGeom>
          <a:solidFill>
            <a:schemeClr val="accent1">
              <a:lumMod val="20000"/>
              <a:lumOff val="80000"/>
            </a:schemeClr>
          </a:solidFill>
          <a:ln>
            <a:noFill/>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pPr>
            <a:r>
              <a:rPr lang="en-US" sz="2800" dirty="0" err="1" smtClean="0">
                <a:solidFill>
                  <a:srgbClr val="FF0000"/>
                </a:solidFill>
                <a:latin typeface="Calibri" pitchFamily="34" charset="0"/>
              </a:rPr>
              <a:t>Sasaran</a:t>
            </a:r>
            <a:r>
              <a:rPr lang="en-US" sz="2800" dirty="0" smtClean="0">
                <a:solidFill>
                  <a:srgbClr val="FF0000"/>
                </a:solidFill>
                <a:latin typeface="Calibri" pitchFamily="34" charset="0"/>
              </a:rPr>
              <a:t> </a:t>
            </a:r>
            <a:r>
              <a:rPr lang="en-US" sz="2800" dirty="0" err="1" smtClean="0">
                <a:solidFill>
                  <a:srgbClr val="FF0000"/>
                </a:solidFill>
                <a:latin typeface="Calibri" pitchFamily="34" charset="0"/>
              </a:rPr>
              <a:t>Ek</a:t>
            </a:r>
            <a:r>
              <a:rPr lang="en-US" sz="2800" dirty="0" smtClean="0">
                <a:solidFill>
                  <a:srgbClr val="FF0000"/>
                </a:solidFill>
                <a:latin typeface="Calibri" pitchFamily="34" charset="0"/>
              </a:rPr>
              <a:t>. </a:t>
            </a:r>
            <a:r>
              <a:rPr lang="en-US" sz="2800" dirty="0" err="1" smtClean="0">
                <a:solidFill>
                  <a:srgbClr val="FF0000"/>
                </a:solidFill>
                <a:latin typeface="Calibri" pitchFamily="34" charset="0"/>
              </a:rPr>
              <a:t>Makro</a:t>
            </a:r>
            <a:endParaRPr lang="en-US" sz="2800" dirty="0" smtClean="0">
              <a:solidFill>
                <a:srgbClr val="FF0000"/>
              </a:solidFill>
              <a:latin typeface="Calibri" pitchFamily="34" charset="0"/>
            </a:endParaRPr>
          </a:p>
        </p:txBody>
      </p:sp>
      <p:sp>
        <p:nvSpPr>
          <p:cNvPr id="34" name="Rectangle 2"/>
          <p:cNvSpPr>
            <a:spLocks noChangeArrowheads="1"/>
          </p:cNvSpPr>
          <p:nvPr/>
        </p:nvSpPr>
        <p:spPr bwMode="auto">
          <a:xfrm>
            <a:off x="3652763" y="6551613"/>
            <a:ext cx="171132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900" dirty="0">
                <a:solidFill>
                  <a:srgbClr val="FFFF00"/>
                </a:solidFill>
                <a:latin typeface="Arial Black" pitchFamily="34" charset="0"/>
              </a:rPr>
              <a:t>By : BIDA SARI,  SP, MSi</a:t>
            </a:r>
            <a:endParaRPr lang="en-US" sz="900" dirty="0">
              <a:solidFill>
                <a:srgbClr val="FFFF00"/>
              </a:solidFill>
              <a:latin typeface="Arial Black" pitchFamily="34" charset="0"/>
            </a:endParaRPr>
          </a:p>
        </p:txBody>
      </p:sp>
      <p:sp>
        <p:nvSpPr>
          <p:cNvPr id="35" name="Rectangle 10"/>
          <p:cNvSpPr>
            <a:spLocks noGrp="1"/>
          </p:cNvSpPr>
          <p:nvPr>
            <p:ph type="sldNum" sz="quarter" idx="12"/>
          </p:nvPr>
        </p:nvSpPr>
        <p:spPr>
          <a:xfrm>
            <a:off x="6553200" y="6248400"/>
            <a:ext cx="1905000" cy="457200"/>
          </a:xfrm>
          <a:ln/>
        </p:spPr>
        <p:txBody>
          <a:bodyPr/>
          <a:lstStyle/>
          <a:p>
            <a:fld id="{75220AEA-55E2-4C16-836A-CB5A78CC0770}" type="slidenum">
              <a:rPr lang="en-US"/>
              <a:pPr/>
              <a:t>9</a:t>
            </a:fld>
            <a:endParaRPr lang="en-US" dirty="0"/>
          </a:p>
        </p:txBody>
      </p:sp>
    </p:spTree>
    <p:extLst>
      <p:ext uri="{BB962C8B-B14F-4D97-AF65-F5344CB8AC3E}">
        <p14:creationId xmlns:p14="http://schemas.microsoft.com/office/powerpoint/2010/main" val="687096742"/>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ireworks">
  <a:themeElements>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963</TotalTime>
  <Words>2363</Words>
  <Application>Microsoft Office PowerPoint</Application>
  <PresentationFormat>On-screen Show (4:3)</PresentationFormat>
  <Paragraphs>393</Paragraphs>
  <Slides>32</Slides>
  <Notes>1</Notes>
  <HiddenSlides>0</HiddenSlides>
  <MMClips>0</MMClips>
  <ScaleCrop>false</ScaleCrop>
  <HeadingPairs>
    <vt:vector size="4" baseType="variant">
      <vt:variant>
        <vt:lpstr>Theme</vt:lpstr>
      </vt:variant>
      <vt:variant>
        <vt:i4>2</vt:i4>
      </vt:variant>
      <vt:variant>
        <vt:lpstr>Slide Titles</vt:lpstr>
      </vt:variant>
      <vt:variant>
        <vt:i4>32</vt:i4>
      </vt:variant>
    </vt:vector>
  </HeadingPairs>
  <TitlesOfParts>
    <vt:vector size="34" baseType="lpstr">
      <vt:lpstr>Fireworks</vt:lpstr>
      <vt:lpstr>Flow</vt:lpstr>
      <vt:lpstr>PowerPoint Presentation</vt:lpstr>
      <vt:lpstr> Ekonomi Makro</vt:lpstr>
      <vt:lpstr>Sejarah Lahirnya Ekonomi Makro</vt:lpstr>
      <vt:lpstr>Masalah Pokok Ekonomi Makro</vt:lpstr>
      <vt:lpstr>PowerPoint Presentation</vt:lpstr>
      <vt:lpstr>Tujuan Ekonomi Makro</vt:lpstr>
      <vt:lpstr>Kebijakan Ekonomi Makro</vt:lpstr>
      <vt:lpstr>Kebijakan Fiskal &amp; Kebijakan Moneter </vt:lpstr>
      <vt:lpstr>PowerPoint Presentation</vt:lpstr>
      <vt:lpstr>Pelaku Kegiatan Ekonomi</vt:lpstr>
      <vt:lpstr>Bentuk-bentuk Perekonomian</vt:lpstr>
      <vt:lpstr>Pendapatan Nasional</vt:lpstr>
      <vt:lpstr>Metode Perhitungan Pendapatan Nasional</vt:lpstr>
      <vt:lpstr>Aliran Output, Pendapatan dan Pengeluaran</vt:lpstr>
      <vt:lpstr>1. Pendekatan Produksi</vt:lpstr>
      <vt:lpstr>Contoh 1 :  Perhitungan Nilai Tambah</vt:lpstr>
      <vt:lpstr>2. Pendekatan Pendapatan</vt:lpstr>
      <vt:lpstr>Contoh 2 : Perhitungan dengan                     Pendekatan Pendapatan</vt:lpstr>
      <vt:lpstr>3. Pendekatan Pengeluaran</vt:lpstr>
      <vt:lpstr>Contoh 3 : Perhitungan dengan                    Pendekatan Pengeluaran</vt:lpstr>
      <vt:lpstr>Beberapa Konsep Pendapatan Nasional</vt:lpstr>
      <vt:lpstr>Penjelasan : Konsep Pendapatan Nasional</vt:lpstr>
      <vt:lpstr>Beberapa Istilah Dalam Pendapatan Nasional</vt:lpstr>
      <vt:lpstr>GDP &amp; GNP</vt:lpstr>
      <vt:lpstr>Net Factor Income From Abroard (net factor payment)</vt:lpstr>
      <vt:lpstr>GDP/GNP Negara Maju  dan Negara Berkembang</vt:lpstr>
      <vt:lpstr>Dari GDP Sampai Dengan Dispossable Income (Yd) </vt:lpstr>
      <vt:lpstr>Contoh Soal 4 :</vt:lpstr>
      <vt:lpstr>Tabel Perhitung Pendapatan Nasional dengan Pendekatan Pengeluaran</vt:lpstr>
      <vt:lpstr>Catatan :</vt:lpstr>
      <vt:lpstr>Latihan SOAL 1</vt:lpstr>
      <vt:lpstr>Latihan SOAL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Bida Sari</dc:creator>
  <cp:lastModifiedBy>USER</cp:lastModifiedBy>
  <cp:revision>67</cp:revision>
  <dcterms:created xsi:type="dcterms:W3CDTF">2022-12-12T23:49:12Z</dcterms:created>
  <dcterms:modified xsi:type="dcterms:W3CDTF">2025-11-19T11:44:01Z</dcterms:modified>
</cp:coreProperties>
</file>